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E_EB74C1C8.xml" ContentType="application/vnd.ms-powerpoint.comments+xml"/>
  <Override PartName="/ppt/notesSlides/notesSlide2.xml" ContentType="application/vnd.openxmlformats-officedocument.presentationml.notesSlide+xml"/>
  <Override PartName="/ppt/comments/modernComment_11C_695B931D.xml" ContentType="application/vnd.ms-powerpoint.comments+xml"/>
  <Override PartName="/ppt/notesSlides/notesSlide3.xml" ContentType="application/vnd.openxmlformats-officedocument.presentationml.notesSlide+xml"/>
  <Override PartName="/ppt/comments/modernComment_11B_DA731588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86" r:id="rId5"/>
    <p:sldId id="284" r:id="rId6"/>
    <p:sldId id="283" r:id="rId7"/>
    <p:sldId id="279" r:id="rId8"/>
    <p:sldId id="289" r:id="rId9"/>
    <p:sldId id="288" r:id="rId10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0098C17-87F5-45C9-BA25-278AB55A140D}">
          <p14:sldIdLst>
            <p14:sldId id="286"/>
            <p14:sldId id="284"/>
            <p14:sldId id="283"/>
            <p14:sldId id="279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65C05-49F6-DA15-83EC-85BC5A07997A}" name="メモ" initials="メモ" userId="メモ" providerId="None"/>
  <p188:author id="{965C8D5B-58E0-E69A-EAC8-E52A72B5ABB6}" name="作成の手引き（nw)" initials="MSOffice" userId="作成の手引き（nw)" providerId="None"/>
  <p188:author id="{30694070-5217-D39D-4E1E-CAD253D4E5C8}" name="山﨑 美智子" initials="山美" userId="a808092a0ee1d7d7" providerId="Windows Live"/>
  <p188:author id="{E4F4E591-DF76-17D0-7D51-1750E1450E86}" name="中本貴之" initials="中本貴之" userId="S-1-5-21-3368897665-746419338-3434468985-99596" providerId="AD"/>
  <p188:author id="{2D028ECD-32DB-3B89-9048-D8530D5F6B24}" name="作成の手引き（nw）" initials="作成の手引き（nw" userId="作成の手引き（nw）" providerId="None"/>
  <p188:author id="{462E28E5-4024-F2B2-2857-EF8D1E69554A}" name="nagafuchi" initials="nagafuchi" userId="nagafuch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5377"/>
    <a:srgbClr val="FC8EA6"/>
    <a:srgbClr val="8000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F777B-4587-461E-A1E0-81BB1D0BCB15}" v="2" dt="2025-05-08T01:44:24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18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11B_DA7315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AAF521-707C-41A6-A933-E5FAC28C9F83}" authorId="{965C8D5B-58E0-E69A-EAC8-E52A72B5ABB6}" created="2025-05-07T02:13:15.8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64975240" sldId="283"/>
      <ac:spMk id="6" creationId="{DACBBF43-CF19-0D7F-04CC-972D40A4B30D}"/>
    </ac:deMkLst>
    <p188:txBody>
      <a:bodyPr/>
      <a:lstStyle/>
      <a:p>
        <a:r>
          <a:rPr lang="ja-JP" altLang="en-US"/>
          <a:t>FIX時に削除する。</a:t>
        </a:r>
      </a:p>
    </p188:txBody>
  </p188:cm>
</p188:cmLst>
</file>

<file path=ppt/comments/modernComment_11C_695B93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2E85EF-C293-4AD5-A9C4-0F1C65D33837}" authorId="{965C8D5B-58E0-E69A-EAC8-E52A72B5ABB6}" created="2025-05-07T02:00:24.7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7609117" sldId="284"/>
      <ac:spMk id="11" creationId="{4674B015-449C-07FC-944A-FA7D9857BE5F}"/>
    </ac:deMkLst>
    <p188:txBody>
      <a:bodyPr/>
      <a:lstStyle/>
      <a:p>
        <a:r>
          <a:rPr lang="ja-JP" altLang="en-US"/>
          <a:t>FIX時に削除する。</a:t>
        </a:r>
      </a:p>
    </p188:txBody>
  </p188:cm>
</p188:cmLst>
</file>

<file path=ppt/comments/modernComment_11E_EB74C1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92238D-D5AB-4004-A1B2-A045CE0DF23D}" authorId="{965C8D5B-58E0-E69A-EAC8-E52A72B5ABB6}" created="2025-05-07T01:53:28.43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0297544" sldId="286"/>
      <ac:spMk id="10" creationId="{63A08970-B007-3993-2E84-DDEDD08A57A2}"/>
    </ac:deMkLst>
    <p188:txBody>
      <a:bodyPr/>
      <a:lstStyle/>
      <a:p>
        <a:r>
          <a:rPr lang="ja-JP" altLang="en-US"/>
          <a:t>黄色マーカー部分はICFのヘッダーと同じ情報を記載する。FIX時に黄色マーカーを解除する。</a:t>
        </a:r>
      </a:p>
    </p188:txBody>
  </p188:cm>
  <p188:cm id="{B8DE82BC-0B3A-4F69-BB3B-C373D7150266}" authorId="{965C8D5B-58E0-E69A-EAC8-E52A72B5ABB6}" created="2025-05-07T01:53:45.2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0297544" sldId="286"/>
      <ac:spMk id="4" creationId="{244A42AC-C4B7-4419-3064-F9DB79F3AA04}"/>
    </ac:deMkLst>
    <p188:txBody>
      <a:bodyPr/>
      <a:lstStyle/>
      <a:p>
        <a:r>
          <a:rPr lang="ja-JP" altLang="en-US"/>
          <a:t>FIX時に削除する。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01C44-C0A4-4C42-9F96-5C04A7241869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E5CFD-62DA-435D-AA27-271DC3812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67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6F92-6F61-ED0E-D4C2-7A7ED53A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366275-16F2-528F-3D4C-CC89E1D1C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5B3D4A-1863-F365-9C68-7A5F5853D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25984B-3F2B-DA75-84FC-1028A1779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0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741C9-5C7B-C940-0C0A-69BD2421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9B0F44-C124-5013-AC96-37B5C96E9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4B6B42-3DCB-F3AB-2EF3-84116CCD4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271E6A-B118-CF5E-FADE-0A2C1F59C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0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95FE5-173E-37FE-BE08-19FD108B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DC9E76-F8B2-8D2F-37B1-EE1D7E4AB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BA082D-656F-C53B-A090-F91867FEE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A53CD5-EBBE-7BCD-02F9-B3B97FB4B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90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16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2781B-7D13-A6AD-667E-0E204D96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80E6300-2813-8E06-BBA1-035105093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07F191-492C-7E1D-DBA6-EF0FF3706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1A7252-C293-4543-A477-8D8EB6BDC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4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2A7E-9B3E-C585-D598-643012EDF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2B4595-C84C-013D-D6E6-C3E4F8979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FAA91B-B0C4-989D-49A9-FBBCE6F72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A4758D-8BAD-30AA-2B13-79AEEA2E3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6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EA4-1BF9-4DEC-ABEC-441D8AB884A2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26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D4A-EA8A-4ECE-8783-20560C218096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91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DB0-94B8-48E5-862E-E730BA067BF3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6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2A6-5246-4960-BE41-A4B078125803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3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FCA-269B-4ACC-8AE3-A167B79741A0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82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15BE-06FF-4D3C-A0F3-9336C9D2706F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9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BB-EACA-4086-BB3D-DF581D71AE3E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1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E654-4D6C-441F-9D65-89C122907003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5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9E88-DB51-43D3-9C7A-4C0B5D1DCCDC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43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D502-D1FC-4CEA-BDAA-16D9A8E721BA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2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7DE1-58EC-41A5-AC99-997E1D76C1F6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4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59D12F88-9A0D-408B-BA01-73B8987BCC81}" type="datetime1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7EA4CB80-7652-44CA-B23A-AEBA49BA8E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4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svg"/><Relationship Id="rId40" Type="http://schemas.openxmlformats.org/officeDocument/2006/relationships/image" Target="../media/image37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8" Type="http://schemas.openxmlformats.org/officeDocument/2006/relationships/image" Target="../media/image5.png"/><Relationship Id="rId3" Type="http://schemas.microsoft.com/office/2018/10/relationships/comments" Target="../comments/modernComment_11E_EB74C1C8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microsoft.com/office/2018/10/relationships/comments" Target="../comments/modernComment_11C_695B931D.xml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18" Type="http://schemas.openxmlformats.org/officeDocument/2006/relationships/image" Target="../media/image32.png"/><Relationship Id="rId26" Type="http://schemas.openxmlformats.org/officeDocument/2006/relationships/image" Target="../media/image79.png"/><Relationship Id="rId3" Type="http://schemas.microsoft.com/office/2018/10/relationships/comments" Target="../comments/modernComment_11B_DA731588.xml"/><Relationship Id="rId21" Type="http://schemas.openxmlformats.org/officeDocument/2006/relationships/image" Target="../media/image75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17" Type="http://schemas.openxmlformats.org/officeDocument/2006/relationships/image" Target="../media/image31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png"/><Relationship Id="rId24" Type="http://schemas.openxmlformats.org/officeDocument/2006/relationships/image" Target="../media/image40.pn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23" Type="http://schemas.openxmlformats.org/officeDocument/2006/relationships/image" Target="../media/image77.png"/><Relationship Id="rId10" Type="http://schemas.openxmlformats.org/officeDocument/2006/relationships/image" Target="../media/image39.png"/><Relationship Id="rId19" Type="http://schemas.openxmlformats.org/officeDocument/2006/relationships/image" Target="../media/image73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Relationship Id="rId22" Type="http://schemas.openxmlformats.org/officeDocument/2006/relationships/image" Target="../media/image76.png"/><Relationship Id="rId27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74B8-C8B7-0F7C-2228-06FC49520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F4AC25-ADEE-0349-7D7F-7223F176AB30}"/>
              </a:ext>
            </a:extLst>
          </p:cNvPr>
          <p:cNvSpPr txBox="1"/>
          <p:nvPr/>
        </p:nvSpPr>
        <p:spPr>
          <a:xfrm>
            <a:off x="5627255" y="6329091"/>
            <a:ext cx="5064558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びょういんの　せんせいの　なまえ：＿＿＿＿＿＿＿＿＿＿＿＿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5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ちけんコーディネーターの　なまえ：＿＿＿＿＿＿＿＿＿＿＿＿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5B89D75D-9C83-6A00-13E0-591FED27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158" y="2344403"/>
            <a:ext cx="4320000" cy="13147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　あたらしいくすりをつくる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「ちけん」に　さんかしてくれる　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おともだちを　さがしています。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855DA51-3AF4-2E99-4C32-C7D02A4262CA}"/>
              </a:ext>
            </a:extLst>
          </p:cNvPr>
          <p:cNvGrpSpPr/>
          <p:nvPr/>
        </p:nvGrpSpPr>
        <p:grpSpPr>
          <a:xfrm>
            <a:off x="1109663" y="1491938"/>
            <a:ext cx="8499362" cy="541655"/>
            <a:chOff x="1096225" y="2771016"/>
            <a:chExt cx="8499362" cy="541655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601CC5D-4205-D53B-6804-184F5750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357908" y="2951991"/>
              <a:ext cx="36576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図 8" descr="è¬ã®ã¤ã©ã¹ããç²è¬ã">
              <a:extLst>
                <a:ext uri="{FF2B5EF4-FFF2-40B4-BE49-F238E27FC236}">
                  <a16:creationId xmlns:a16="http://schemas.microsoft.com/office/drawing/2014/main" id="{42E2D95F-61F2-AF76-4A87-C958F3465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9750">
              <a:off x="5936817" y="2845946"/>
              <a:ext cx="36068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1E95B58-BFED-DCF3-C97D-6FB11879E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1838">
              <a:off x="4660380" y="2951991"/>
              <a:ext cx="34417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36AF5B5-9D67-FA06-E677-0437043F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8661776" y="2951991"/>
              <a:ext cx="36576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6AF79A9-F363-CA60-522A-A21305B8B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6663618" y="2951991"/>
              <a:ext cx="35369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E038F13-4D3F-1309-0E85-0EDFDDFFF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185" y="2951991"/>
              <a:ext cx="20447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DFD2D5E9-2732-43AE-0558-B6B4E5EF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789" y="2951991"/>
              <a:ext cx="20447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図 22" descr="åº§è¬ã®ã¤ã©ã¹ã">
              <a:extLst>
                <a:ext uri="{FF2B5EF4-FFF2-40B4-BE49-F238E27FC236}">
                  <a16:creationId xmlns:a16="http://schemas.microsoft.com/office/drawing/2014/main" id="{351062F5-3EF8-C20D-CCA1-0EB52F79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5945">
              <a:off x="2591102" y="2840866"/>
              <a:ext cx="400685" cy="401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図 23" descr="å¸å¥å¨ã®ã¤ã©ã¹ã">
              <a:extLst>
                <a:ext uri="{FF2B5EF4-FFF2-40B4-BE49-F238E27FC236}">
                  <a16:creationId xmlns:a16="http://schemas.microsoft.com/office/drawing/2014/main" id="{690B0485-8B1A-5E3A-3B0A-08A01F320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960">
              <a:off x="7383434" y="2844358"/>
              <a:ext cx="341630" cy="394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図 24" descr="ç¹æ»´ããã¯ã®ã¤ã©ã¹ã">
              <a:extLst>
                <a:ext uri="{FF2B5EF4-FFF2-40B4-BE49-F238E27FC236}">
                  <a16:creationId xmlns:a16="http://schemas.microsoft.com/office/drawing/2014/main" id="{2F0F9AFA-1A84-4C5E-B8DA-1C25B4E8A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0000">
              <a:off x="1096225" y="2771016"/>
              <a:ext cx="416560" cy="54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6E5F23F-7FC6-09D8-9E91-A7479653C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1878906" y="2947546"/>
              <a:ext cx="346075" cy="18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1964D296-CF7E-56D5-E469-8E6BD60A0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3657" y="2952626"/>
              <a:ext cx="201930" cy="178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BA303A78-0670-5553-29FC-BD9BB054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671" y="2956118"/>
              <a:ext cx="200025" cy="17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コンテンツ プレースホルダー 11">
            <a:extLst>
              <a:ext uri="{FF2B5EF4-FFF2-40B4-BE49-F238E27FC236}">
                <a16:creationId xmlns:a16="http://schemas.microsoft.com/office/drawing/2014/main" id="{855E5FB4-6902-AB35-0E27-C343CC2DB13B}"/>
              </a:ext>
            </a:extLst>
          </p:cNvPr>
          <p:cNvSpPr txBox="1">
            <a:spLocks/>
          </p:cNvSpPr>
          <p:nvPr/>
        </p:nvSpPr>
        <p:spPr>
          <a:xfrm>
            <a:off x="5745978" y="2344403"/>
            <a:ext cx="4320000" cy="894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/>
              <a:t>ちけんでは　あなたの　からだに　</a:t>
            </a:r>
            <a:endParaRPr lang="en-US" altLang="ja-JP" sz="1600" b="1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/>
              <a:t>おこることを　しらべます。</a:t>
            </a:r>
            <a:endParaRPr lang="en-US" altLang="ja-JP" sz="1600" b="1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b="1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b="1"/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2F847461-1E4A-005E-009C-E0EDD806AA12}"/>
              </a:ext>
            </a:extLst>
          </p:cNvPr>
          <p:cNvSpPr txBox="1">
            <a:spLocks/>
          </p:cNvSpPr>
          <p:nvPr/>
        </p:nvSpPr>
        <p:spPr>
          <a:xfrm>
            <a:off x="735062" y="612000"/>
            <a:ext cx="9221689" cy="73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/>
            <a:r>
              <a:rPr lang="ja-JP" altLang="en-US" sz="4000" b="1" dirty="0">
                <a:solidFill>
                  <a:schemeClr val="accent2"/>
                </a:solidFill>
              </a:rPr>
              <a:t>「</a:t>
            </a:r>
            <a:r>
              <a:rPr lang="ja-JP" altLang="en-US" sz="4000" b="1" dirty="0">
                <a:solidFill>
                  <a:schemeClr val="bg1">
                    <a:lumMod val="50000"/>
                  </a:schemeClr>
                </a:solidFill>
              </a:rPr>
              <a:t>｛治験薬名｝</a:t>
            </a:r>
            <a:r>
              <a:rPr lang="ja-JP" altLang="en-US" sz="4000" b="1" dirty="0">
                <a:solidFill>
                  <a:schemeClr val="accent2"/>
                </a:solidFill>
              </a:rPr>
              <a:t>」～ちけんの　はなし～</a:t>
            </a:r>
          </a:p>
        </p:txBody>
      </p:sp>
      <p:sp>
        <p:nvSpPr>
          <p:cNvPr id="30" name="コンテンツ プレースホルダー 11">
            <a:extLst>
              <a:ext uri="{FF2B5EF4-FFF2-40B4-BE49-F238E27FC236}">
                <a16:creationId xmlns:a16="http://schemas.microsoft.com/office/drawing/2014/main" id="{A507AF86-43A1-AD21-629F-1DA593B44A6C}"/>
              </a:ext>
            </a:extLst>
          </p:cNvPr>
          <p:cNvSpPr txBox="1">
            <a:spLocks/>
          </p:cNvSpPr>
          <p:nvPr/>
        </p:nvSpPr>
        <p:spPr>
          <a:xfrm>
            <a:off x="593352" y="4738062"/>
            <a:ext cx="4443613" cy="122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 dirty="0"/>
              <a:t>ちけんで　ききめと　あんぜんにつかえることが</a:t>
            </a:r>
            <a:endParaRPr lang="en-US" altLang="ja-JP" sz="16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 dirty="0"/>
              <a:t>わかったら　「</a:t>
            </a:r>
            <a:r>
              <a:rPr lang="ja-JP" altLang="en-US" sz="1600" b="1" dirty="0">
                <a:solidFill>
                  <a:schemeClr val="bg1">
                    <a:lumMod val="50000"/>
                  </a:schemeClr>
                </a:solidFill>
              </a:rPr>
              <a:t>｛治験薬名｝</a:t>
            </a:r>
            <a:r>
              <a:rPr lang="ja-JP" altLang="en-US" sz="1600" b="1" dirty="0"/>
              <a:t>」は　くすりとして　</a:t>
            </a:r>
            <a:endParaRPr lang="en-US" altLang="ja-JP" sz="16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 dirty="0"/>
              <a:t>みんなが　つかえるようになります。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4A42AC-C4B7-4419-3064-F9DB79F3AA04}"/>
              </a:ext>
            </a:extLst>
          </p:cNvPr>
          <p:cNvSpPr txBox="1"/>
          <p:nvPr/>
        </p:nvSpPr>
        <p:spPr>
          <a:xfrm>
            <a:off x="9930480" y="455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表紙</a:t>
            </a:r>
            <a:endParaRPr kumimoji="1" lang="en-US" altLang="ja-JP" b="1"/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BDC9119C-2959-262E-0DE1-E170A30874A4}"/>
              </a:ext>
            </a:extLst>
          </p:cNvPr>
          <p:cNvGrpSpPr/>
          <p:nvPr/>
        </p:nvGrpSpPr>
        <p:grpSpPr>
          <a:xfrm>
            <a:off x="1306450" y="6003310"/>
            <a:ext cx="3017417" cy="1112852"/>
            <a:chOff x="763878" y="6003310"/>
            <a:chExt cx="3017417" cy="111285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45D7337-BDD7-441D-4125-D0AF8AD75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9717" b="3022"/>
            <a:stretch/>
          </p:blipFill>
          <p:spPr>
            <a:xfrm>
              <a:off x="763878" y="6354128"/>
              <a:ext cx="3017417" cy="413178"/>
            </a:xfrm>
            <a:prstGeom prst="rect">
              <a:avLst/>
            </a:prstGeom>
          </p:spPr>
        </p:pic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BEA66A6A-FC34-1E1B-CF51-A6C62F7F5743}"/>
                </a:ext>
              </a:extLst>
            </p:cNvPr>
            <p:cNvGrpSpPr/>
            <p:nvPr/>
          </p:nvGrpSpPr>
          <p:grpSpPr>
            <a:xfrm>
              <a:off x="789368" y="6003310"/>
              <a:ext cx="2961826" cy="342005"/>
              <a:chOff x="789368" y="6003310"/>
              <a:chExt cx="2961826" cy="342005"/>
            </a:xfrm>
          </p:grpSpPr>
          <p:pic>
            <p:nvPicPr>
              <p:cNvPr id="65" name="図 64" descr="ラン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AADD8F9-0D98-9548-6D2D-48927AEB8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368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67" name="図 66" descr="クマのぬいぐるみと人の絵&#10;&#10;中程度の精度で自動的に生成された説明">
                <a:extLst>
                  <a:ext uri="{FF2B5EF4-FFF2-40B4-BE49-F238E27FC236}">
                    <a16:creationId xmlns:a16="http://schemas.microsoft.com/office/drawing/2014/main" id="{9000971D-9662-8272-9935-041C2586F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412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69" name="図 68" descr="帽子をかぶったクマの絵&#10;&#10;中程度の精度で自動的に生成された説明">
                <a:extLst>
                  <a:ext uri="{FF2B5EF4-FFF2-40B4-BE49-F238E27FC236}">
                    <a16:creationId xmlns:a16="http://schemas.microsoft.com/office/drawing/2014/main" id="{C7D265DA-609F-21E0-40AE-BA53D1D86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7890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1" name="図 70" descr="ランプ, シャツ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6C741FC-3FC7-C1E1-EF46-A9CA56B63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2151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3" name="図 72" descr="Cgで描かれた人の顔&#10;&#10;低い精度で自動的に生成された説明">
                <a:extLst>
                  <a:ext uri="{FF2B5EF4-FFF2-40B4-BE49-F238E27FC236}">
                    <a16:creationId xmlns:a16="http://schemas.microsoft.com/office/drawing/2014/main" id="{309B1F85-4068-18A2-E2A9-778B79B59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3629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5" name="図 74" descr="探す, 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D168D3F-8B00-E573-496E-35575B40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4934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7" name="図 76" descr="座る, クマ, 写真, 衣類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2C0DC99-56E4-53FE-2022-A4B711345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194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81" name="図 80" descr="写真, フロント, 座る, ラン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C8E4F6-43F9-8B61-AD78-8C5249CF8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673" y="6003310"/>
                <a:ext cx="342000" cy="342005"/>
              </a:xfrm>
              <a:prstGeom prst="rect">
                <a:avLst/>
              </a:prstGeom>
            </p:spPr>
          </p:pic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5D698A3-DF64-4846-F328-78D6EFD2B143}"/>
                </a:ext>
              </a:extLst>
            </p:cNvPr>
            <p:cNvGrpSpPr/>
            <p:nvPr/>
          </p:nvGrpSpPr>
          <p:grpSpPr>
            <a:xfrm>
              <a:off x="790347" y="6776119"/>
              <a:ext cx="2959869" cy="340043"/>
              <a:chOff x="790347" y="6776119"/>
              <a:chExt cx="2959869" cy="340043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E0DEF25D-9D60-38ED-E2D2-6AD44C647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130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42" name="図 41" descr="帽子をかぶったクマの絵&#10;&#10;低い精度で自動的に生成された説明">
                <a:extLst>
                  <a:ext uri="{FF2B5EF4-FFF2-40B4-BE49-F238E27FC236}">
                    <a16:creationId xmlns:a16="http://schemas.microsoft.com/office/drawing/2014/main" id="{14ABAF77-1553-35DC-03EA-3CC427BAB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1652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44" name="図 43" descr="探す, 写真, フロント, クマ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3E42719-1FF6-721D-1D8E-117894152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347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45" name="図 44" descr="ランプ, 座る, クマ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3BFD8AD-BFE5-017A-6817-80117D95C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7391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0" name="図 49" descr="クマ, 衣類, ぬいぐるみ, 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FA3341-7EFF-21F8-714F-3A92E7785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8869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B6B4E335-3A30-04AD-2A12-1BB9EC568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5913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5" name="図 54" descr="座る, 暗い, ランプ, モニター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8F30F21-BA14-1E4B-C33E-4735C4620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0173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9" name="図 58" descr="マスク, シャツ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FBC0DC-DAA4-00B0-966C-05C38D65A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608" y="6776119"/>
                <a:ext cx="340043" cy="340043"/>
              </a:xfrm>
              <a:prstGeom prst="rect">
                <a:avLst/>
              </a:prstGeom>
            </p:spPr>
          </p:pic>
        </p:grp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F7F9015-F619-B926-3616-7B82E31AC600}"/>
              </a:ext>
            </a:extLst>
          </p:cNvPr>
          <p:cNvGrpSpPr>
            <a:grpSpLocks noChangeAspect="1"/>
          </p:cNvGrpSpPr>
          <p:nvPr/>
        </p:nvGrpSpPr>
        <p:grpSpPr>
          <a:xfrm>
            <a:off x="2229890" y="3580772"/>
            <a:ext cx="1168252" cy="803205"/>
            <a:chOff x="4883902" y="5980656"/>
            <a:chExt cx="942510" cy="648000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D67A466D-A033-60C6-5FBD-9D11E558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02" y="5985204"/>
              <a:ext cx="469720" cy="643452"/>
            </a:xfrm>
            <a:prstGeom prst="rect">
              <a:avLst/>
            </a:prstGeom>
          </p:spPr>
        </p:pic>
        <p:pic>
          <p:nvPicPr>
            <p:cNvPr id="57" name="図 5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DDC0A28-48A7-3B60-F1A6-B47E55E5E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692" y="5980656"/>
              <a:ext cx="495720" cy="648000"/>
            </a:xfrm>
            <a:prstGeom prst="rect">
              <a:avLst/>
            </a:prstGeom>
          </p:spPr>
        </p:pic>
      </p:grpSp>
      <p:pic>
        <p:nvPicPr>
          <p:cNvPr id="18" name="グラフィックス 17" descr="線矢印: 反時計回りの曲線 単色塗りつぶし">
            <a:extLst>
              <a:ext uri="{FF2B5EF4-FFF2-40B4-BE49-F238E27FC236}">
                <a16:creationId xmlns:a16="http://schemas.microsoft.com/office/drawing/2014/main" id="{EA8B14D4-8734-ACA7-1C42-C1CCB97B0B0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4191218" flipH="1">
            <a:off x="5010618" y="2553841"/>
            <a:ext cx="767725" cy="767725"/>
          </a:xfrm>
          <a:prstGeom prst="rect">
            <a:avLst/>
          </a:prstGeom>
        </p:spPr>
      </p:pic>
      <p:pic>
        <p:nvPicPr>
          <p:cNvPr id="33" name="グラフィックス 32" descr="線矢印: 反時計回りの曲線 単色塗りつぶし">
            <a:extLst>
              <a:ext uri="{FF2B5EF4-FFF2-40B4-BE49-F238E27FC236}">
                <a16:creationId xmlns:a16="http://schemas.microsoft.com/office/drawing/2014/main" id="{A5253976-830D-A886-CCE3-740ADC3E73A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4191218" flipV="1">
            <a:off x="5010618" y="5402960"/>
            <a:ext cx="767725" cy="767725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A79D046-0268-2AC5-7749-8BFC332201FF}"/>
              </a:ext>
            </a:extLst>
          </p:cNvPr>
          <p:cNvGrpSpPr/>
          <p:nvPr/>
        </p:nvGrpSpPr>
        <p:grpSpPr>
          <a:xfrm>
            <a:off x="5783576" y="3300906"/>
            <a:ext cx="4253682" cy="2776700"/>
            <a:chOff x="5783576" y="3300906"/>
            <a:chExt cx="4253682" cy="277670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51F8619-D76B-32E9-8E00-30CB0ED96F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11259" y="4792848"/>
              <a:ext cx="864000" cy="1284758"/>
              <a:chOff x="4064794" y="1874837"/>
              <a:chExt cx="2562225" cy="3810000"/>
            </a:xfrm>
          </p:grpSpPr>
          <p:pic>
            <p:nvPicPr>
              <p:cNvPr id="5" name="図 4" descr="白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CCA9148C-23A7-7ABC-3D34-4B4993263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794" y="1874837"/>
                <a:ext cx="2562225" cy="3810000"/>
              </a:xfrm>
              <a:prstGeom prst="rect">
                <a:avLst/>
              </a:prstGeom>
            </p:spPr>
          </p:pic>
          <p:pic>
            <p:nvPicPr>
              <p:cNvPr id="8" name="図 7" descr="人の顔の絵&#10;&#10;低い精度で自動的に生成された説明">
                <a:extLst>
                  <a:ext uri="{FF2B5EF4-FFF2-40B4-BE49-F238E27FC236}">
                    <a16:creationId xmlns:a16="http://schemas.microsoft.com/office/drawing/2014/main" id="{4283972E-E5B0-D3E8-6130-1E6290BAA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53" t="53605" r="32413" b="36189"/>
              <a:stretch/>
            </p:blipFill>
            <p:spPr>
              <a:xfrm>
                <a:off x="4992031" y="3346790"/>
                <a:ext cx="684000" cy="255444"/>
              </a:xfrm>
              <a:prstGeom prst="rect">
                <a:avLst/>
              </a:prstGeom>
            </p:spPr>
          </p:pic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32500922-0FBD-BE6A-149A-CD2A51EC4A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5997" y="4792847"/>
              <a:ext cx="864000" cy="1284759"/>
              <a:chOff x="7810595" y="2069411"/>
              <a:chExt cx="2562225" cy="3810000"/>
            </a:xfrm>
          </p:grpSpPr>
          <p:pic>
            <p:nvPicPr>
              <p:cNvPr id="7" name="図 6" descr="黒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DEAEE31D-1CC1-421D-9705-661F601C6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0595" y="2069411"/>
                <a:ext cx="2562225" cy="3810000"/>
              </a:xfrm>
              <a:prstGeom prst="rect">
                <a:avLst/>
              </a:prstGeom>
            </p:spPr>
          </p:pic>
          <p:pic>
            <p:nvPicPr>
              <p:cNvPr id="21" name="図 20" descr="人の顔の絵&#10;&#10;低い精度で自動的に生成された説明">
                <a:extLst>
                  <a:ext uri="{FF2B5EF4-FFF2-40B4-BE49-F238E27FC236}">
                    <a16:creationId xmlns:a16="http://schemas.microsoft.com/office/drawing/2014/main" id="{BCA4CFE9-2F5E-F5FB-F797-4A7A28643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53" t="53605" r="32413" b="36189"/>
              <a:stretch/>
            </p:blipFill>
            <p:spPr>
              <a:xfrm>
                <a:off x="8725957" y="3464254"/>
                <a:ext cx="684000" cy="255444"/>
              </a:xfrm>
              <a:prstGeom prst="rect">
                <a:avLst/>
              </a:prstGeom>
            </p:spPr>
          </p:pic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5A4432C6-AE36-4D97-60C0-09E806185693}"/>
                </a:ext>
              </a:extLst>
            </p:cNvPr>
            <p:cNvGrpSpPr/>
            <p:nvPr/>
          </p:nvGrpSpPr>
          <p:grpSpPr>
            <a:xfrm>
              <a:off x="5783576" y="3832532"/>
              <a:ext cx="1387714" cy="1399190"/>
              <a:chOff x="5994535" y="3074774"/>
              <a:chExt cx="1387714" cy="1399190"/>
            </a:xfrm>
          </p:grpSpPr>
          <p:pic>
            <p:nvPicPr>
              <p:cNvPr id="36" name="図 35" descr="おもちゃ, 部屋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EE221AE-C55D-B936-4F15-1575679B1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3215" y="3220274"/>
                <a:ext cx="903625" cy="1059971"/>
              </a:xfrm>
              <a:prstGeom prst="rect">
                <a:avLst/>
              </a:prstGeom>
            </p:spPr>
          </p:pic>
          <p:sp>
            <p:nvSpPr>
              <p:cNvPr id="38" name="吹き出し: 円形 37">
                <a:extLst>
                  <a:ext uri="{FF2B5EF4-FFF2-40B4-BE49-F238E27FC236}">
                    <a16:creationId xmlns:a16="http://schemas.microsoft.com/office/drawing/2014/main" id="{B7C16D10-0C8E-BDDB-72B9-0C33C9A551C1}"/>
                  </a:ext>
                </a:extLst>
              </p:cNvPr>
              <p:cNvSpPr/>
              <p:nvPr/>
            </p:nvSpPr>
            <p:spPr>
              <a:xfrm>
                <a:off x="5994535" y="3074774"/>
                <a:ext cx="1387714" cy="1399190"/>
              </a:xfrm>
              <a:prstGeom prst="wedgeEllipseCallout">
                <a:avLst>
                  <a:gd name="adj1" fmla="val 54600"/>
                  <a:gd name="adj2" fmla="val 36803"/>
                </a:avLst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82F0975D-CCE7-6509-69BB-CF30F1AE02C7}"/>
                </a:ext>
              </a:extLst>
            </p:cNvPr>
            <p:cNvGrpSpPr/>
            <p:nvPr/>
          </p:nvGrpSpPr>
          <p:grpSpPr>
            <a:xfrm>
              <a:off x="8752868" y="3886381"/>
              <a:ext cx="1284390" cy="1284758"/>
              <a:chOff x="9168864" y="3546457"/>
              <a:chExt cx="1284390" cy="1284758"/>
            </a:xfrm>
          </p:grpSpPr>
          <p:pic>
            <p:nvPicPr>
              <p:cNvPr id="40" name="図 39" descr="おもちゃ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112144A-B584-D022-2DB9-355F7861F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3563" y="3681615"/>
                <a:ext cx="897917" cy="981330"/>
              </a:xfrm>
              <a:prstGeom prst="rect">
                <a:avLst/>
              </a:prstGeom>
            </p:spPr>
          </p:pic>
          <p:sp>
            <p:nvSpPr>
              <p:cNvPr id="41" name="吹き出し: 円形 40">
                <a:extLst>
                  <a:ext uri="{FF2B5EF4-FFF2-40B4-BE49-F238E27FC236}">
                    <a16:creationId xmlns:a16="http://schemas.microsoft.com/office/drawing/2014/main" id="{FBA0D2BE-E251-3054-E2EF-C0CA5AB300B8}"/>
                  </a:ext>
                </a:extLst>
              </p:cNvPr>
              <p:cNvSpPr/>
              <p:nvPr/>
            </p:nvSpPr>
            <p:spPr>
              <a:xfrm flipH="1">
                <a:off x="9168864" y="3546457"/>
                <a:ext cx="1284390" cy="1284758"/>
              </a:xfrm>
              <a:prstGeom prst="wedgeEllipseCallout">
                <a:avLst>
                  <a:gd name="adj1" fmla="val 56982"/>
                  <a:gd name="adj2" fmla="val 43926"/>
                </a:avLst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3B8D233C-F982-FBA4-AC5A-A0BB98CC88E9}"/>
                </a:ext>
              </a:extLst>
            </p:cNvPr>
            <p:cNvGrpSpPr/>
            <p:nvPr/>
          </p:nvGrpSpPr>
          <p:grpSpPr>
            <a:xfrm>
              <a:off x="7245869" y="3300906"/>
              <a:ext cx="1368000" cy="1284759"/>
              <a:chOff x="7245869" y="3375337"/>
              <a:chExt cx="1368000" cy="1284759"/>
            </a:xfrm>
          </p:grpSpPr>
          <p:sp>
            <p:nvSpPr>
              <p:cNvPr id="31" name="吹き出し: 円形 30">
                <a:extLst>
                  <a:ext uri="{FF2B5EF4-FFF2-40B4-BE49-F238E27FC236}">
                    <a16:creationId xmlns:a16="http://schemas.microsoft.com/office/drawing/2014/main" id="{C7BBE806-8A4C-848B-D43E-FA7731382815}"/>
                  </a:ext>
                </a:extLst>
              </p:cNvPr>
              <p:cNvSpPr/>
              <p:nvPr/>
            </p:nvSpPr>
            <p:spPr>
              <a:xfrm>
                <a:off x="7245869" y="3375337"/>
                <a:ext cx="1368000" cy="1284759"/>
              </a:xfrm>
              <a:prstGeom prst="wedgeEllipseCallout">
                <a:avLst>
                  <a:gd name="adj1" fmla="val 1072"/>
                  <a:gd name="adj2" fmla="val 62667"/>
                </a:avLst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 descr="白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A3FCADB7-FB63-5D11-AF66-18314C206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08" y="3561741"/>
                <a:ext cx="860123" cy="924862"/>
              </a:xfrm>
              <a:prstGeom prst="rect">
                <a:avLst/>
              </a:prstGeom>
            </p:spPr>
          </p:pic>
        </p:grp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08970-B007-3993-2E84-DDEDD08A57A2}"/>
              </a:ext>
            </a:extLst>
          </p:cNvPr>
          <p:cNvSpPr txBox="1"/>
          <p:nvPr/>
        </p:nvSpPr>
        <p:spPr>
          <a:xfrm>
            <a:off x="391815" y="33153"/>
            <a:ext cx="465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highlight>
                  <a:srgbClr val="FFFF00"/>
                </a:highlight>
              </a:rPr>
              <a:t>治験実施医療機関名：</a:t>
            </a:r>
          </a:p>
          <a:p>
            <a:r>
              <a:rPr kumimoji="1" lang="ja-JP" altLang="en-US" sz="1000" dirty="0">
                <a:highlight>
                  <a:srgbClr val="FFFF00"/>
                </a:highlight>
              </a:rPr>
              <a:t>治験実施計画書番号：</a:t>
            </a:r>
            <a:endParaRPr kumimoji="1" lang="en-US" altLang="ja-JP" sz="1000" dirty="0">
              <a:highlight>
                <a:srgbClr val="FFFF00"/>
              </a:highlight>
            </a:endParaRPr>
          </a:p>
          <a:p>
            <a:r>
              <a:rPr kumimoji="1" lang="ja-JP" altLang="en-US" sz="1000" dirty="0"/>
              <a:t>アセント文書</a:t>
            </a:r>
            <a:r>
              <a:rPr kumimoji="1" lang="en-US" altLang="ja-JP" sz="1000" dirty="0"/>
              <a:t>A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6D3FC9-9F24-DABB-37F4-0A0B6E55F2FE}"/>
              </a:ext>
            </a:extLst>
          </p:cNvPr>
          <p:cNvSpPr txBox="1"/>
          <p:nvPr/>
        </p:nvSpPr>
        <p:spPr>
          <a:xfrm>
            <a:off x="5052513" y="33153"/>
            <a:ext cx="465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highlight>
                  <a:srgbClr val="FFFF00"/>
                </a:highlight>
              </a:rPr>
              <a:t>版番号：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作成日：</a:t>
            </a:r>
          </a:p>
        </p:txBody>
      </p:sp>
    </p:spTree>
    <p:extLst>
      <p:ext uri="{BB962C8B-B14F-4D97-AF65-F5344CB8AC3E}">
        <p14:creationId xmlns:p14="http://schemas.microsoft.com/office/powerpoint/2010/main" val="39502975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0819-FD3E-BD4B-292B-624777C0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74B015-449C-07FC-944A-FA7D9857BE5F}"/>
              </a:ext>
            </a:extLst>
          </p:cNvPr>
          <p:cNvSpPr txBox="1"/>
          <p:nvPr/>
        </p:nvSpPr>
        <p:spPr>
          <a:xfrm>
            <a:off x="7504610" y="452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i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主に個々の治験固有のこと</a:t>
            </a:r>
            <a:endParaRPr kumimoji="1" lang="en-US" altLang="ja-JP" i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8C00B53-EEA7-657B-D8B6-DFA36EF53138}"/>
              </a:ext>
            </a:extLst>
          </p:cNvPr>
          <p:cNvSpPr/>
          <p:nvPr/>
        </p:nvSpPr>
        <p:spPr>
          <a:xfrm>
            <a:off x="497805" y="4584422"/>
            <a:ext cx="4752000" cy="2628000"/>
          </a:xfrm>
          <a:prstGeom prst="roundRect">
            <a:avLst>
              <a:gd name="adj" fmla="val 12326"/>
            </a:avLst>
          </a:prstGeom>
          <a:ln cmpd="sng">
            <a:solidFill>
              <a:schemeClr val="accent4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>
                <a:ln w="0">
                  <a:noFill/>
                </a:ln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おうちで　すること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FF421D3-ECD2-401F-76E8-ACC5A7F92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50" y="5153430"/>
            <a:ext cx="715587" cy="133339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7AEDF8A-F7D4-C6E8-66F9-6ECA71396B4E}"/>
              </a:ext>
            </a:extLst>
          </p:cNvPr>
          <p:cNvSpPr txBox="1"/>
          <p:nvPr/>
        </p:nvSpPr>
        <p:spPr>
          <a:xfrm>
            <a:off x="3266542" y="6577464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にっきを　かく</a:t>
            </a:r>
          </a:p>
        </p:txBody>
      </p:sp>
      <p:pic>
        <p:nvPicPr>
          <p:cNvPr id="46" name="図 45" descr="Cgで描かれたボトル&#10;&#10;自動的に生成された説明">
            <a:extLst>
              <a:ext uri="{FF2B5EF4-FFF2-40B4-BE49-F238E27FC236}">
                <a16:creationId xmlns:a16="http://schemas.microsoft.com/office/drawing/2014/main" id="{3EA20FB2-9DBE-F020-01FC-075B13425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2" y="5306403"/>
            <a:ext cx="1027445" cy="1027445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A063386-A26D-6A83-436B-62F55E5CE2DA}"/>
              </a:ext>
            </a:extLst>
          </p:cNvPr>
          <p:cNvSpPr txBox="1"/>
          <p:nvPr/>
        </p:nvSpPr>
        <p:spPr>
          <a:xfrm>
            <a:off x="692673" y="6577464"/>
            <a:ext cx="208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｛治験薬名｝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　のむ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F02BFF-678E-D8A0-D097-98D8ED641679}"/>
              </a:ext>
            </a:extLst>
          </p:cNvPr>
          <p:cNvSpPr/>
          <p:nvPr/>
        </p:nvSpPr>
        <p:spPr>
          <a:xfrm>
            <a:off x="5422493" y="4584423"/>
            <a:ext cx="4752000" cy="2628000"/>
          </a:xfrm>
          <a:prstGeom prst="roundRect">
            <a:avLst>
              <a:gd name="adj" fmla="val 11341"/>
            </a:avLst>
          </a:prstGeom>
          <a:noFill/>
          <a:ln cmpd="sng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>
                <a:ln w="0"/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おやくそく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33E951B-9989-2329-6A25-25B48C724DCA}"/>
              </a:ext>
            </a:extLst>
          </p:cNvPr>
          <p:cNvGrpSpPr/>
          <p:nvPr/>
        </p:nvGrpSpPr>
        <p:grpSpPr>
          <a:xfrm>
            <a:off x="8246072" y="5379224"/>
            <a:ext cx="1509342" cy="1047137"/>
            <a:chOff x="6794822" y="4514217"/>
            <a:chExt cx="1509342" cy="1047137"/>
          </a:xfrm>
        </p:grpSpPr>
        <p:pic>
          <p:nvPicPr>
            <p:cNvPr id="53" name="図 52" descr="カップケーキの絵&#10;&#10;低い精度で自動的に生成された説明">
              <a:extLst>
                <a:ext uri="{FF2B5EF4-FFF2-40B4-BE49-F238E27FC236}">
                  <a16:creationId xmlns:a16="http://schemas.microsoft.com/office/drawing/2014/main" id="{39EE2B36-FC6A-469B-9508-FB9FA4A7E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822" y="4844292"/>
              <a:ext cx="504737" cy="402528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55" name="図 54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67F09F1B-7175-311A-ADE2-664E3B52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913" y="4514217"/>
              <a:ext cx="493583" cy="380059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57" name="図 56" descr="暗い, 明かり, テーブル, 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557033AE-47DF-9F93-3301-3CF004483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271" y="4920502"/>
              <a:ext cx="384870" cy="380059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59" name="図 58" descr="食品 が含まれている画像&#10;&#10;自動的に生成された説明">
              <a:extLst>
                <a:ext uri="{FF2B5EF4-FFF2-40B4-BE49-F238E27FC236}">
                  <a16:creationId xmlns:a16="http://schemas.microsoft.com/office/drawing/2014/main" id="{22B753A4-3C2C-7008-FA70-0C76BE24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590" y="4916835"/>
              <a:ext cx="413574" cy="376353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61" name="図 60" descr="テーブル, ケーキ, 座る, 皿 が含まれている画像&#10;&#10;自動的に生成された説明">
              <a:extLst>
                <a:ext uri="{FF2B5EF4-FFF2-40B4-BE49-F238E27FC236}">
                  <a16:creationId xmlns:a16="http://schemas.microsoft.com/office/drawing/2014/main" id="{BAA5CDF5-2F4B-05C2-1C9B-2E2C5C7F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271" y="4546456"/>
              <a:ext cx="672428" cy="403457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63" name="図 62" descr="プラスチックの容器&#10;&#10;低い精度で自動的に生成された説明">
              <a:extLst>
                <a:ext uri="{FF2B5EF4-FFF2-40B4-BE49-F238E27FC236}">
                  <a16:creationId xmlns:a16="http://schemas.microsoft.com/office/drawing/2014/main" id="{F9B2F3FA-8747-B4B9-B8DA-89E741C2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412" y="5021870"/>
              <a:ext cx="539484" cy="539484"/>
            </a:xfrm>
            <a:prstGeom prst="rect">
              <a:avLst/>
            </a:prstGeom>
            <a:ln>
              <a:noFill/>
              <a:prstDash val="dashDot"/>
            </a:ln>
          </p:spPr>
        </p:pic>
      </p:grpSp>
      <p:pic>
        <p:nvPicPr>
          <p:cNvPr id="68" name="図 67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1937BA2-BD3C-A9CA-B38A-06B12F4F0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54" y="5466297"/>
            <a:ext cx="1098456" cy="869977"/>
          </a:xfrm>
          <a:prstGeom prst="rect">
            <a:avLst/>
          </a:prstGeom>
          <a:ln>
            <a:noFill/>
            <a:prstDash val="dashDot"/>
          </a:ln>
        </p:spPr>
      </p:pic>
      <p:sp>
        <p:nvSpPr>
          <p:cNvPr id="69" name="十字形 68">
            <a:extLst>
              <a:ext uri="{FF2B5EF4-FFF2-40B4-BE49-F238E27FC236}">
                <a16:creationId xmlns:a16="http://schemas.microsoft.com/office/drawing/2014/main" id="{C2F2F120-6EB5-629D-27F7-5FFBB8C361DB}"/>
              </a:ext>
            </a:extLst>
          </p:cNvPr>
          <p:cNvSpPr/>
          <p:nvPr/>
        </p:nvSpPr>
        <p:spPr>
          <a:xfrm rot="2700000">
            <a:off x="8389334" y="5248919"/>
            <a:ext cx="1253952" cy="1250762"/>
          </a:xfrm>
          <a:prstGeom prst="plus">
            <a:avLst>
              <a:gd name="adj" fmla="val 45932"/>
            </a:avLst>
          </a:prstGeom>
          <a:solidFill>
            <a:srgbClr val="FF0000">
              <a:alpha val="34000"/>
            </a:srgbClr>
          </a:solidFill>
          <a:ln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B10EA92-FD63-C065-614D-002B19D74A8E}"/>
              </a:ext>
            </a:extLst>
          </p:cNvPr>
          <p:cNvSpPr txBox="1"/>
          <p:nvPr/>
        </p:nvSpPr>
        <p:spPr>
          <a:xfrm>
            <a:off x="5600689" y="6649656"/>
            <a:ext cx="4437288" cy="32823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びょういんに　いくときは　ごはんを　たべないで　いく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7F4590D-2010-605B-26B7-0204D3080E4A}"/>
              </a:ext>
            </a:extLst>
          </p:cNvPr>
          <p:cNvSpPr/>
          <p:nvPr/>
        </p:nvSpPr>
        <p:spPr>
          <a:xfrm>
            <a:off x="497805" y="1511998"/>
            <a:ext cx="9696203" cy="2916000"/>
          </a:xfrm>
          <a:prstGeom prst="roundRect">
            <a:avLst>
              <a:gd name="adj" fmla="val 12497"/>
            </a:avLst>
          </a:prstGeom>
          <a:noFill/>
          <a:ln w="19050" cmpd="sng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>
                <a:ln w="0"/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びょういんで　すること</a:t>
            </a:r>
          </a:p>
        </p:txBody>
      </p:sp>
      <p:pic>
        <p:nvPicPr>
          <p:cNvPr id="43" name="図 42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9C325F10-AE46-6402-8A9D-573159ADE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80" y="2358661"/>
            <a:ext cx="682821" cy="793977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742E246-8EB7-2128-4180-5D69746ECA0F}"/>
              </a:ext>
            </a:extLst>
          </p:cNvPr>
          <p:cNvSpPr txBox="1"/>
          <p:nvPr/>
        </p:nvSpPr>
        <p:spPr>
          <a:xfrm>
            <a:off x="626939" y="2186510"/>
            <a:ext cx="1651734" cy="172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しんちょう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たいじゅう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けつあつ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たいおん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ちを　とる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おしっこを　とる</a:t>
            </a:r>
          </a:p>
        </p:txBody>
      </p:sp>
      <p:pic>
        <p:nvPicPr>
          <p:cNvPr id="1026" name="Picture 2" descr="基礎体温計のイラスト">
            <a:extLst>
              <a:ext uri="{FF2B5EF4-FFF2-40B4-BE49-F238E27FC236}">
                <a16:creationId xmlns:a16="http://schemas.microsoft.com/office/drawing/2014/main" id="{A1ED8EAF-DAB6-658C-4C42-EF6921E7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590">
            <a:off x="2207540" y="3403645"/>
            <a:ext cx="687544" cy="6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紙コップに入った飲み物&#10;&#10;自動的に生成された説明">
            <a:extLst>
              <a:ext uri="{FF2B5EF4-FFF2-40B4-BE49-F238E27FC236}">
                <a16:creationId xmlns:a16="http://schemas.microsoft.com/office/drawing/2014/main" id="{21956FDF-8912-38CB-35F0-D8D01A316D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70" y="3388050"/>
            <a:ext cx="612000" cy="6459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77DC65-B8F9-FBD4-285C-9BF9AEB3BC3E}"/>
              </a:ext>
            </a:extLst>
          </p:cNvPr>
          <p:cNvSpPr txBox="1"/>
          <p:nvPr/>
        </p:nvSpPr>
        <p:spPr>
          <a:xfrm>
            <a:off x="6388699" y="3600202"/>
            <a:ext cx="1665841" cy="32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しんぞうの　けんさ</a:t>
            </a:r>
          </a:p>
        </p:txBody>
      </p:sp>
      <p:pic>
        <p:nvPicPr>
          <p:cNvPr id="14" name="図 13" descr="テーブル, ケーキ, 座る, 女性 が含まれている画像&#10;&#10;自動的に生成された説明">
            <a:extLst>
              <a:ext uri="{FF2B5EF4-FFF2-40B4-BE49-F238E27FC236}">
                <a16:creationId xmlns:a16="http://schemas.microsoft.com/office/drawing/2014/main" id="{1AEE0716-A848-3DD8-911D-16314DEE81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1" y="2426609"/>
            <a:ext cx="1003483" cy="11205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E10D5C-F783-3D13-19A5-720211778DDE}"/>
              </a:ext>
            </a:extLst>
          </p:cNvPr>
          <p:cNvSpPr txBox="1"/>
          <p:nvPr/>
        </p:nvSpPr>
        <p:spPr>
          <a:xfrm>
            <a:off x="8199551" y="3600202"/>
            <a:ext cx="1994457" cy="608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びょういんに　とまって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ちを とる</a:t>
            </a:r>
          </a:p>
        </p:txBody>
      </p:sp>
      <p:pic>
        <p:nvPicPr>
          <p:cNvPr id="20" name="図 19" descr="座る, テーブル, ケーキ が含まれている画像&#10;&#10;自動的に生成された説明">
            <a:extLst>
              <a:ext uri="{FF2B5EF4-FFF2-40B4-BE49-F238E27FC236}">
                <a16:creationId xmlns:a16="http://schemas.microsoft.com/office/drawing/2014/main" id="{8CB78429-F802-770E-5A1A-0D5FF8E094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45" y="2490002"/>
            <a:ext cx="896239" cy="842465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7E7AB8B-13B1-7639-0DCB-85855C5E87B7}"/>
              </a:ext>
            </a:extLst>
          </p:cNvPr>
          <p:cNvGrpSpPr>
            <a:grpSpLocks noChangeAspect="1"/>
          </p:cNvGrpSpPr>
          <p:nvPr/>
        </p:nvGrpSpPr>
        <p:grpSpPr>
          <a:xfrm rot="20905219">
            <a:off x="9247476" y="2207698"/>
            <a:ext cx="780143" cy="1203417"/>
            <a:chOff x="6362898" y="1012391"/>
            <a:chExt cx="1549319" cy="2767446"/>
          </a:xfrm>
        </p:grpSpPr>
        <p:pic>
          <p:nvPicPr>
            <p:cNvPr id="22" name="図 21" descr="暗い, 探す, 座る, 横 が含まれている画像&#10;&#10;自動的に生成された説明">
              <a:extLst>
                <a:ext uri="{FF2B5EF4-FFF2-40B4-BE49-F238E27FC236}">
                  <a16:creationId xmlns:a16="http://schemas.microsoft.com/office/drawing/2014/main" id="{6E86ABC2-508D-66BC-0F4D-79996724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1" t="26787" r="1731"/>
            <a:stretch/>
          </p:blipFill>
          <p:spPr>
            <a:xfrm flipH="1">
              <a:off x="6362898" y="1012391"/>
              <a:ext cx="1417500" cy="2767446"/>
            </a:xfrm>
            <a:prstGeom prst="rect">
              <a:avLst/>
            </a:prstGeom>
          </p:spPr>
        </p:pic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BD36C13-865B-C45E-78C1-B6AE6E47CA30}"/>
                </a:ext>
              </a:extLst>
            </p:cNvPr>
            <p:cNvSpPr/>
            <p:nvPr/>
          </p:nvSpPr>
          <p:spPr>
            <a:xfrm>
              <a:off x="6957391" y="1773141"/>
              <a:ext cx="787179" cy="1089329"/>
            </a:xfrm>
            <a:custGeom>
              <a:avLst/>
              <a:gdLst>
                <a:gd name="connsiteX0" fmla="*/ 0 w 787179"/>
                <a:gd name="connsiteY0" fmla="*/ 0 h 1089329"/>
                <a:gd name="connsiteX1" fmla="*/ 230588 w 787179"/>
                <a:gd name="connsiteY1" fmla="*/ 564542 h 1089329"/>
                <a:gd name="connsiteX2" fmla="*/ 644056 w 787179"/>
                <a:gd name="connsiteY2" fmla="*/ 866692 h 1089329"/>
                <a:gd name="connsiteX3" fmla="*/ 787179 w 787179"/>
                <a:gd name="connsiteY3" fmla="*/ 1089329 h 108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179" h="1089329">
                  <a:moveTo>
                    <a:pt x="0" y="0"/>
                  </a:moveTo>
                  <a:cubicBezTo>
                    <a:pt x="61622" y="210046"/>
                    <a:pt x="123245" y="420093"/>
                    <a:pt x="230588" y="564542"/>
                  </a:cubicBezTo>
                  <a:cubicBezTo>
                    <a:pt x="337931" y="708991"/>
                    <a:pt x="551291" y="779228"/>
                    <a:pt x="644056" y="866692"/>
                  </a:cubicBezTo>
                  <a:cubicBezTo>
                    <a:pt x="736821" y="954156"/>
                    <a:pt x="762000" y="1021742"/>
                    <a:pt x="787179" y="108932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AA2C41CE-C59A-4B15-945C-49ED03946974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46563">
              <a:off x="7732217" y="2797949"/>
              <a:ext cx="180000" cy="574468"/>
              <a:chOff x="7976151" y="3173140"/>
              <a:chExt cx="208800" cy="666383"/>
            </a:xfrm>
          </p:grpSpPr>
          <p:pic>
            <p:nvPicPr>
              <p:cNvPr id="27" name="図 26" descr="ドアから顔を出している&#10;&#10;中程度の精度で自動的に生成された説明">
                <a:extLst>
                  <a:ext uri="{FF2B5EF4-FFF2-40B4-BE49-F238E27FC236}">
                    <a16:creationId xmlns:a16="http://schemas.microsoft.com/office/drawing/2014/main" id="{4A3EC8A3-EBDB-0DD8-9711-1F1956CF4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6151" y="3173140"/>
                <a:ext cx="208800" cy="666383"/>
              </a:xfrm>
              <a:prstGeom prst="rect">
                <a:avLst/>
              </a:prstGeom>
            </p:spPr>
          </p:pic>
          <p:pic>
            <p:nvPicPr>
              <p:cNvPr id="28" name="図 27" descr="ドアから顔を出している&#10;&#10;中程度の精度で自動的に生成された説明">
                <a:extLst>
                  <a:ext uri="{FF2B5EF4-FFF2-40B4-BE49-F238E27FC236}">
                    <a16:creationId xmlns:a16="http://schemas.microsoft.com/office/drawing/2014/main" id="{F10E14A9-A195-A3DC-8EB4-5AFB66238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7" t="65122" r="11311"/>
              <a:stretch/>
            </p:blipFill>
            <p:spPr>
              <a:xfrm>
                <a:off x="8014604" y="3634293"/>
                <a:ext cx="129600" cy="178361"/>
              </a:xfrm>
              <a:prstGeom prst="rect">
                <a:avLst/>
              </a:prstGeom>
            </p:spPr>
          </p:pic>
        </p:grp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67A0E85-D910-82B9-B2EC-D9D7500CB258}"/>
                </a:ext>
              </a:extLst>
            </p:cNvPr>
            <p:cNvSpPr/>
            <p:nvPr/>
          </p:nvSpPr>
          <p:spPr>
            <a:xfrm>
              <a:off x="6830836" y="1701141"/>
              <a:ext cx="252000" cy="144000"/>
            </a:xfrm>
            <a:prstGeom prst="rect">
              <a:avLst/>
            </a:prstGeom>
            <a:solidFill>
              <a:schemeClr val="bg1">
                <a:lumMod val="95000"/>
                <a:alpha val="87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E44A0B76-7434-9471-61BE-07DE8B994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86" y="2174090"/>
            <a:ext cx="432054" cy="1066800"/>
          </a:xfrm>
          <a:prstGeom prst="rect">
            <a:avLst/>
          </a:prstGeom>
        </p:spPr>
      </p:pic>
      <p:pic>
        <p:nvPicPr>
          <p:cNvPr id="31" name="図 30" descr="おもちゃ, 人形, クマ, テディ が含まれている画像&#10;&#10;自動的に生成された説明">
            <a:extLst>
              <a:ext uri="{FF2B5EF4-FFF2-40B4-BE49-F238E27FC236}">
                <a16:creationId xmlns:a16="http://schemas.microsoft.com/office/drawing/2014/main" id="{ADDA960E-FEB8-F08C-12BB-607C0BBDA3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76" y="2222250"/>
            <a:ext cx="512064" cy="1066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F10270C-96CB-EBB0-B2AD-96909D496F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49" y="2584594"/>
            <a:ext cx="1103630" cy="80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BD8FE4-D107-5E44-FB4C-F357EEF979A7}"/>
              </a:ext>
            </a:extLst>
          </p:cNvPr>
          <p:cNvSpPr txBox="1"/>
          <p:nvPr/>
        </p:nvSpPr>
        <p:spPr>
          <a:xfrm>
            <a:off x="4787840" y="3600202"/>
            <a:ext cx="1455848" cy="608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からだのなかの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しゃしんを　とる</a:t>
            </a:r>
          </a:p>
        </p:txBody>
      </p:sp>
      <p:pic>
        <p:nvPicPr>
          <p:cNvPr id="9" name="図 8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74DD54F6-7787-E99B-E47F-2F80F9E5D6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00">
            <a:off x="2874817" y="3396832"/>
            <a:ext cx="828000" cy="74727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116A823-CDFA-409A-F24F-25ED8EAE2D35}"/>
              </a:ext>
            </a:extLst>
          </p:cNvPr>
          <p:cNvSpPr/>
          <p:nvPr/>
        </p:nvSpPr>
        <p:spPr>
          <a:xfrm>
            <a:off x="348510" y="674433"/>
            <a:ext cx="9983972" cy="6681989"/>
          </a:xfrm>
          <a:prstGeom prst="roundRect">
            <a:avLst>
              <a:gd name="adj" fmla="val 595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800">
                <a:ln w="0"/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ちけんで　すること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3AFDEB-48FE-CECD-7B6B-8CABB977F2FD}"/>
              </a:ext>
            </a:extLst>
          </p:cNvPr>
          <p:cNvSpPr txBox="1"/>
          <p:nvPr/>
        </p:nvSpPr>
        <p:spPr>
          <a:xfrm>
            <a:off x="391815" y="33153"/>
            <a:ext cx="465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highlight>
                  <a:srgbClr val="FFFF00"/>
                </a:highlight>
              </a:rPr>
              <a:t>治験実施医療機関名：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治験実施計画書番号：</a:t>
            </a:r>
            <a:endParaRPr kumimoji="1" lang="en-US" altLang="ja-JP" sz="1000">
              <a:highlight>
                <a:srgbClr val="FFFF00"/>
              </a:highlight>
            </a:endParaRPr>
          </a:p>
          <a:p>
            <a:r>
              <a:rPr kumimoji="1" lang="ja-JP" altLang="en-US" sz="1000"/>
              <a:t>アセント文書</a:t>
            </a:r>
            <a:r>
              <a:rPr kumimoji="1" lang="en-US" altLang="ja-JP" sz="1000"/>
              <a:t>A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9D681F-2A80-806A-0D4E-BE1B073F620F}"/>
              </a:ext>
            </a:extLst>
          </p:cNvPr>
          <p:cNvSpPr txBox="1"/>
          <p:nvPr/>
        </p:nvSpPr>
        <p:spPr>
          <a:xfrm>
            <a:off x="5054401" y="33153"/>
            <a:ext cx="245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highlight>
                  <a:srgbClr val="FFFF00"/>
                </a:highlight>
              </a:rPr>
              <a:t>版番号：</a:t>
            </a:r>
          </a:p>
          <a:p>
            <a:r>
              <a:rPr kumimoji="1" lang="ja-JP" altLang="en-US" sz="1000" dirty="0">
                <a:highlight>
                  <a:srgbClr val="FFFF00"/>
                </a:highlight>
              </a:rPr>
              <a:t>作成日：</a:t>
            </a:r>
          </a:p>
        </p:txBody>
      </p:sp>
    </p:spTree>
    <p:extLst>
      <p:ext uri="{BB962C8B-B14F-4D97-AF65-F5344CB8AC3E}">
        <p14:creationId xmlns:p14="http://schemas.microsoft.com/office/powerpoint/2010/main" val="17676091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BDB4-FC1A-85B1-1924-B273B5C17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BC575E6-452C-3301-FEC7-27C0C1761CF6}"/>
              </a:ext>
            </a:extLst>
          </p:cNvPr>
          <p:cNvSpPr/>
          <p:nvPr/>
        </p:nvSpPr>
        <p:spPr>
          <a:xfrm>
            <a:off x="7164342" y="4100877"/>
            <a:ext cx="3384000" cy="3276000"/>
          </a:xfrm>
          <a:prstGeom prst="roundRect">
            <a:avLst>
              <a:gd name="adj" fmla="val 991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kumimoji="1" lang="ja-JP" altLang="en-US">
                <a:ln w="0"/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　かんがえて</a:t>
            </a:r>
            <a:endParaRPr kumimoji="1" lang="en-US" altLang="ja-JP">
              <a:ln w="0"/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>
                <a:ln w="0"/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じぶんで　きめよう</a:t>
            </a: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C3E90669-5FA2-4DB9-0B37-33A5DAD51781}"/>
              </a:ext>
            </a:extLst>
          </p:cNvPr>
          <p:cNvGrpSpPr/>
          <p:nvPr/>
        </p:nvGrpSpPr>
        <p:grpSpPr>
          <a:xfrm>
            <a:off x="9177999" y="6521741"/>
            <a:ext cx="1173875" cy="670690"/>
            <a:chOff x="9299922" y="6531705"/>
            <a:chExt cx="1173875" cy="670690"/>
          </a:xfrm>
        </p:grpSpPr>
        <p:pic>
          <p:nvPicPr>
            <p:cNvPr id="7" name="図 6" descr="探す, 写真, フロント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83DAD208-2268-F550-36AA-D1E7CDB37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9922" y="6531705"/>
              <a:ext cx="583502" cy="670690"/>
            </a:xfrm>
            <a:prstGeom prst="rect">
              <a:avLst/>
            </a:prstGeom>
          </p:spPr>
        </p:pic>
        <p:pic>
          <p:nvPicPr>
            <p:cNvPr id="16" name="図 15" descr="座る, クマ が含まれている画像&#10;&#10;自動的に生成された説明">
              <a:extLst>
                <a:ext uri="{FF2B5EF4-FFF2-40B4-BE49-F238E27FC236}">
                  <a16:creationId xmlns:a16="http://schemas.microsoft.com/office/drawing/2014/main" id="{2080A870-F213-0B1D-B958-9FD2DDD8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294" y="6579441"/>
              <a:ext cx="583503" cy="622954"/>
            </a:xfrm>
            <a:prstGeom prst="rect">
              <a:avLst/>
            </a:prstGeom>
          </p:spPr>
        </p:pic>
      </p:grpSp>
      <p:pic>
        <p:nvPicPr>
          <p:cNvPr id="60" name="図 59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E5E2C4D-ACAD-3CB9-255E-D0B8DE4ED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4721" r="23899" b="27957"/>
          <a:stretch/>
        </p:blipFill>
        <p:spPr>
          <a:xfrm>
            <a:off x="7415260" y="5431259"/>
            <a:ext cx="504000" cy="365806"/>
          </a:xfrm>
          <a:prstGeom prst="rect">
            <a:avLst/>
          </a:prstGeom>
        </p:spPr>
      </p:pic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934FF55F-3FA3-0B0A-325C-85ACBE8679E2}"/>
              </a:ext>
            </a:extLst>
          </p:cNvPr>
          <p:cNvGrpSpPr/>
          <p:nvPr/>
        </p:nvGrpSpPr>
        <p:grpSpPr>
          <a:xfrm>
            <a:off x="7345484" y="6530360"/>
            <a:ext cx="1135984" cy="662071"/>
            <a:chOff x="7345484" y="6540324"/>
            <a:chExt cx="1135984" cy="662071"/>
          </a:xfrm>
        </p:grpSpPr>
        <p:pic>
          <p:nvPicPr>
            <p:cNvPr id="23" name="図 22" descr="クマ, テディ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28BE3AB9-27BB-A0BF-0F18-B66D3272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484" y="6540324"/>
              <a:ext cx="576000" cy="662071"/>
            </a:xfrm>
            <a:prstGeom prst="rect">
              <a:avLst/>
            </a:prstGeom>
          </p:spPr>
        </p:pic>
        <p:pic>
          <p:nvPicPr>
            <p:cNvPr id="27" name="図 26" descr="クマの人形&#10;&#10;中程度の精度で自動的に生成された説明">
              <a:extLst>
                <a:ext uri="{FF2B5EF4-FFF2-40B4-BE49-F238E27FC236}">
                  <a16:creationId xmlns:a16="http://schemas.microsoft.com/office/drawing/2014/main" id="{37423408-E0FE-95DA-865E-A1BC2DBBF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468" y="6587447"/>
              <a:ext cx="576000" cy="614948"/>
            </a:xfrm>
            <a:prstGeom prst="rect">
              <a:avLst/>
            </a:prstGeom>
          </p:spPr>
        </p:pic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40A5809-DA92-C96E-A49A-849814330424}"/>
              </a:ext>
            </a:extLst>
          </p:cNvPr>
          <p:cNvSpPr/>
          <p:nvPr/>
        </p:nvSpPr>
        <p:spPr>
          <a:xfrm rot="20858467">
            <a:off x="7760839" y="6320710"/>
            <a:ext cx="216000" cy="38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F1A0940-999B-F19D-EF32-1957CC8E818F}"/>
              </a:ext>
            </a:extLst>
          </p:cNvPr>
          <p:cNvSpPr/>
          <p:nvPr/>
        </p:nvSpPr>
        <p:spPr>
          <a:xfrm rot="19607797">
            <a:off x="8305575" y="6391655"/>
            <a:ext cx="180000" cy="38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思考の吹き出し: 雲形 17">
            <a:extLst>
              <a:ext uri="{FF2B5EF4-FFF2-40B4-BE49-F238E27FC236}">
                <a16:creationId xmlns:a16="http://schemas.microsoft.com/office/drawing/2014/main" id="{41C96472-7A86-5D9C-A028-1A0932107E67}"/>
              </a:ext>
            </a:extLst>
          </p:cNvPr>
          <p:cNvSpPr/>
          <p:nvPr/>
        </p:nvSpPr>
        <p:spPr>
          <a:xfrm rot="850753">
            <a:off x="7237116" y="5302483"/>
            <a:ext cx="876800" cy="659582"/>
          </a:xfrm>
          <a:prstGeom prst="cloudCallout">
            <a:avLst>
              <a:gd name="adj1" fmla="val 1273"/>
              <a:gd name="adj2" fmla="val 132854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思考の吹き出し: 雲形 28">
            <a:extLst>
              <a:ext uri="{FF2B5EF4-FFF2-40B4-BE49-F238E27FC236}">
                <a16:creationId xmlns:a16="http://schemas.microsoft.com/office/drawing/2014/main" id="{458E1432-D0FA-AAAF-5072-F3727C400595}"/>
              </a:ext>
            </a:extLst>
          </p:cNvPr>
          <p:cNvSpPr/>
          <p:nvPr/>
        </p:nvSpPr>
        <p:spPr>
          <a:xfrm rot="635450">
            <a:off x="8013724" y="5715316"/>
            <a:ext cx="976559" cy="786788"/>
          </a:xfrm>
          <a:prstGeom prst="cloudCallout">
            <a:avLst>
              <a:gd name="adj1" fmla="val -15295"/>
              <a:gd name="adj2" fmla="val 5899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89A7FB3-7E39-DCDB-64A4-AE11AAA0A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02" y="5844978"/>
            <a:ext cx="404540" cy="476552"/>
          </a:xfrm>
          <a:prstGeom prst="rect">
            <a:avLst/>
          </a:prstGeom>
        </p:spPr>
      </p:pic>
      <p:pic>
        <p:nvPicPr>
          <p:cNvPr id="35" name="図 3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32937FB2-B622-B725-5E40-145ECD05A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0"/>
          <a:stretch/>
        </p:blipFill>
        <p:spPr>
          <a:xfrm>
            <a:off x="8468193" y="5933051"/>
            <a:ext cx="536084" cy="371860"/>
          </a:xfrm>
          <a:prstGeom prst="rect">
            <a:avLst/>
          </a:prstGeom>
        </p:spPr>
      </p:pic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8ECB400A-7C14-2689-B4E6-3BD36788F60D}"/>
              </a:ext>
            </a:extLst>
          </p:cNvPr>
          <p:cNvSpPr/>
          <p:nvPr/>
        </p:nvSpPr>
        <p:spPr>
          <a:xfrm>
            <a:off x="9212718" y="5354797"/>
            <a:ext cx="720000" cy="368261"/>
          </a:xfrm>
          <a:prstGeom prst="wedgeRoundRectCallout">
            <a:avLst>
              <a:gd name="adj1" fmla="val -6467"/>
              <a:gd name="adj2" fmla="val 24960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やる</a:t>
            </a:r>
            <a:endParaRPr kumimoji="1" lang="ja-JP" altLang="en-US" sz="16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A7C1A230-E352-2FC4-7C1D-4D4311E355EE}"/>
              </a:ext>
            </a:extLst>
          </p:cNvPr>
          <p:cNvSpPr/>
          <p:nvPr/>
        </p:nvSpPr>
        <p:spPr>
          <a:xfrm flipH="1">
            <a:off x="9711685" y="5862848"/>
            <a:ext cx="720000" cy="368261"/>
          </a:xfrm>
          <a:prstGeom prst="wedgeRoundRectCallout">
            <a:avLst>
              <a:gd name="adj1" fmla="val -2687"/>
              <a:gd name="adj2" fmla="val 110924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やらない</a:t>
            </a:r>
            <a:endParaRPr kumimoji="1" lang="ja-JP" altLang="en-US" sz="16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866E83F4-3763-7B5C-9B39-BB0526FA68CC}"/>
              </a:ext>
            </a:extLst>
          </p:cNvPr>
          <p:cNvSpPr/>
          <p:nvPr/>
        </p:nvSpPr>
        <p:spPr>
          <a:xfrm>
            <a:off x="8659444" y="6710974"/>
            <a:ext cx="340580" cy="40700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25E5E1-1070-4959-27B9-005EC7594950}"/>
              </a:ext>
            </a:extLst>
          </p:cNvPr>
          <p:cNvSpPr/>
          <p:nvPr/>
        </p:nvSpPr>
        <p:spPr>
          <a:xfrm>
            <a:off x="172394" y="4100877"/>
            <a:ext cx="3384000" cy="3276000"/>
          </a:xfrm>
          <a:prstGeom prst="roundRect">
            <a:avLst>
              <a:gd name="adj" fmla="val 9604"/>
            </a:avLst>
          </a:prstGeom>
          <a:ln>
            <a:solidFill>
              <a:srgbClr val="FB53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kumimoji="1" lang="ja-JP" altLang="en-US">
                <a:ln w="0">
                  <a:noFill/>
                </a:ln>
                <a:solidFill>
                  <a:srgbClr val="FB537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なんでも　きこう</a:t>
            </a:r>
            <a:endParaRPr kumimoji="1" lang="en-US" altLang="ja-JP">
              <a:ln w="0">
                <a:noFill/>
              </a:ln>
              <a:solidFill>
                <a:srgbClr val="FB537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>
                <a:ln w="0">
                  <a:noFill/>
                </a:ln>
                <a:solidFill>
                  <a:srgbClr val="FB537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なんでも　はなそう</a:t>
            </a:r>
          </a:p>
        </p:txBody>
      </p:sp>
      <p:pic>
        <p:nvPicPr>
          <p:cNvPr id="39" name="図 38" descr="テーブル, 女性, 衣類, 持つ が含まれている画像&#10;&#10;自動的に生成された説明">
            <a:extLst>
              <a:ext uri="{FF2B5EF4-FFF2-40B4-BE49-F238E27FC236}">
                <a16:creationId xmlns:a16="http://schemas.microsoft.com/office/drawing/2014/main" id="{E7B32713-E2CA-25D9-2602-700E57BDCA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0" y="5110043"/>
            <a:ext cx="1142204" cy="1142204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97677A7-79C4-5B54-6F60-C01AF91E542A}"/>
              </a:ext>
            </a:extLst>
          </p:cNvPr>
          <p:cNvSpPr txBox="1"/>
          <p:nvPr/>
        </p:nvSpPr>
        <p:spPr>
          <a:xfrm>
            <a:off x="481065" y="6220007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おうちのひと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B952DB5-68E7-21FE-F5BB-C00B229EC10E}"/>
              </a:ext>
            </a:extLst>
          </p:cNvPr>
          <p:cNvSpPr txBox="1"/>
          <p:nvPr/>
        </p:nvSpPr>
        <p:spPr>
          <a:xfrm>
            <a:off x="1966791" y="517640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びょういんの</a:t>
            </a:r>
            <a:endParaRPr kumimoji="1" lang="en-US" altLang="ja-JP" sz="12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せんせい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4E2371F-DBF6-0FE2-4CBB-1DA2DFD7DE2C}"/>
              </a:ext>
            </a:extLst>
          </p:cNvPr>
          <p:cNvSpPr txBox="1"/>
          <p:nvPr/>
        </p:nvSpPr>
        <p:spPr>
          <a:xfrm>
            <a:off x="2276636" y="6693255"/>
            <a:ext cx="1217247" cy="461665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ちけん</a:t>
            </a:r>
            <a:endParaRPr kumimoji="1" lang="en-US" altLang="ja-JP" sz="12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コーディネーター</a:t>
            </a:r>
          </a:p>
        </p:txBody>
      </p:sp>
      <p:pic>
        <p:nvPicPr>
          <p:cNvPr id="104" name="図 103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41E0AB0-FEE9-9149-ED96-C8A87D3C9F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55" y="5453020"/>
            <a:ext cx="850434" cy="902318"/>
          </a:xfrm>
          <a:prstGeom prst="rect">
            <a:avLst/>
          </a:prstGeom>
        </p:spPr>
      </p:pic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14641744-3F10-7C61-BCA9-9C1F992E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391686" y="6403417"/>
            <a:ext cx="956397" cy="872988"/>
            <a:chOff x="5301836" y="3203504"/>
            <a:chExt cx="1028384" cy="938697"/>
          </a:xfrm>
        </p:grpSpPr>
        <p:pic>
          <p:nvPicPr>
            <p:cNvPr id="55" name="図 54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074060D8-172B-DF13-ACAD-193384D2F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1" b="32862"/>
            <a:stretch/>
          </p:blipFill>
          <p:spPr>
            <a:xfrm>
              <a:off x="5730014" y="3203504"/>
              <a:ext cx="600206" cy="921380"/>
            </a:xfrm>
            <a:prstGeom prst="rect">
              <a:avLst/>
            </a:prstGeom>
          </p:spPr>
        </p:pic>
        <p:pic>
          <p:nvPicPr>
            <p:cNvPr id="112" name="図 111" descr="寿司, おもちゃ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CFA81BD-28DF-AB90-1EF0-5A6655C6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4" t="24787"/>
            <a:stretch/>
          </p:blipFill>
          <p:spPr>
            <a:xfrm flipH="1">
              <a:off x="5301836" y="3507621"/>
              <a:ext cx="410400" cy="617263"/>
            </a:xfrm>
            <a:prstGeom prst="rect">
              <a:avLst/>
            </a:prstGeom>
          </p:spPr>
        </p:pic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F3AB9B4E-499D-C5A3-F12D-E2950B364E4C}"/>
                </a:ext>
              </a:extLst>
            </p:cNvPr>
            <p:cNvSpPr/>
            <p:nvPr/>
          </p:nvSpPr>
          <p:spPr>
            <a:xfrm>
              <a:off x="5704243" y="3926201"/>
              <a:ext cx="108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EA59DF0-2866-6D2C-4141-90E7E83D9D63}"/>
              </a:ext>
            </a:extLst>
          </p:cNvPr>
          <p:cNvSpPr/>
          <p:nvPr/>
        </p:nvSpPr>
        <p:spPr>
          <a:xfrm>
            <a:off x="3663898" y="4100877"/>
            <a:ext cx="3384000" cy="3276000"/>
          </a:xfrm>
          <a:prstGeom prst="roundRect">
            <a:avLst>
              <a:gd name="adj" fmla="val 960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>
              <a:lnSpc>
                <a:spcPct val="130000"/>
              </a:lnSpc>
            </a:pPr>
            <a:r>
              <a:rPr kumimoji="1" lang="ja-JP" altLang="en-US" sz="170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ちけんは　さんかしなくてもいい</a:t>
            </a:r>
            <a:endParaRPr kumimoji="1" lang="en-US" altLang="ja-JP" sz="1700">
              <a:solidFill>
                <a:schemeClr val="accent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70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とちゅうで　やめてもいい</a:t>
            </a:r>
            <a:endParaRPr kumimoji="1" lang="en-US" altLang="ja-JP" sz="1700">
              <a:solidFill>
                <a:schemeClr val="accent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70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せんせいたちは　いつもどおり　みてくれます</a:t>
            </a:r>
          </a:p>
        </p:txBody>
      </p: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C4FE2800-CBFC-E83E-D030-951C52CB4E2A}"/>
              </a:ext>
            </a:extLst>
          </p:cNvPr>
          <p:cNvGrpSpPr/>
          <p:nvPr/>
        </p:nvGrpSpPr>
        <p:grpSpPr>
          <a:xfrm>
            <a:off x="5598218" y="5942448"/>
            <a:ext cx="1224000" cy="1085929"/>
            <a:chOff x="5658298" y="5350626"/>
            <a:chExt cx="1224000" cy="1085929"/>
          </a:xfrm>
        </p:grpSpPr>
        <p:pic>
          <p:nvPicPr>
            <p:cNvPr id="145" name="図 144" descr="Cgで描かれたアニメ&#10;&#10;低い精度で自動的に生成された説明">
              <a:extLst>
                <a:ext uri="{FF2B5EF4-FFF2-40B4-BE49-F238E27FC236}">
                  <a16:creationId xmlns:a16="http://schemas.microsoft.com/office/drawing/2014/main" id="{91B9801F-D464-238A-880C-93928E05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6298" y="5351838"/>
              <a:ext cx="828000" cy="1084717"/>
            </a:xfrm>
            <a:prstGeom prst="rect">
              <a:avLst/>
            </a:prstGeom>
          </p:spPr>
        </p:pic>
        <p:sp>
          <p:nvSpPr>
            <p:cNvPr id="146" name="四角形: 角を丸くする 145">
              <a:extLst>
                <a:ext uri="{FF2B5EF4-FFF2-40B4-BE49-F238E27FC236}">
                  <a16:creationId xmlns:a16="http://schemas.microsoft.com/office/drawing/2014/main" id="{F5283E58-1505-E700-3D84-C37B303D7121}"/>
                </a:ext>
              </a:extLst>
            </p:cNvPr>
            <p:cNvSpPr/>
            <p:nvPr/>
          </p:nvSpPr>
          <p:spPr>
            <a:xfrm>
              <a:off x="5658298" y="5350626"/>
              <a:ext cx="1224000" cy="468000"/>
            </a:xfrm>
            <a:prstGeom prst="roundRect">
              <a:avLst>
                <a:gd name="adj" fmla="val 526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ja-JP" altLang="en-US" sz="12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</a:t>
              </a:r>
              <a:r>
                <a:rPr kumimoji="1" lang="ja-JP" altLang="en-US" sz="1200" b="1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｛治験薬名｝</a:t>
              </a:r>
              <a:r>
                <a:rPr kumimoji="1" lang="ja-JP" altLang="en-US" sz="1200" b="1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DE8C9E59-1272-8107-7ABB-A3CFE52DF73C}"/>
              </a:ext>
            </a:extLst>
          </p:cNvPr>
          <p:cNvGrpSpPr/>
          <p:nvPr/>
        </p:nvGrpSpPr>
        <p:grpSpPr>
          <a:xfrm>
            <a:off x="3866132" y="5942448"/>
            <a:ext cx="1224000" cy="1085929"/>
            <a:chOff x="3715198" y="5350626"/>
            <a:chExt cx="1224000" cy="1085929"/>
          </a:xfrm>
        </p:grpSpPr>
        <p:pic>
          <p:nvPicPr>
            <p:cNvPr id="143" name="図 142" descr="コンピュータ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F081865-CB66-08A4-2950-879BFA89A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198" y="5351838"/>
              <a:ext cx="828000" cy="1084717"/>
            </a:xfrm>
            <a:prstGeom prst="rect">
              <a:avLst/>
            </a:prstGeom>
          </p:spPr>
        </p:pic>
        <p:sp>
          <p:nvSpPr>
            <p:cNvPr id="147" name="四角形: 角を丸くする 146">
              <a:extLst>
                <a:ext uri="{FF2B5EF4-FFF2-40B4-BE49-F238E27FC236}">
                  <a16:creationId xmlns:a16="http://schemas.microsoft.com/office/drawing/2014/main" id="{DCFEC26C-1722-5F02-A2EF-F314B1ACD979}"/>
                </a:ext>
              </a:extLst>
            </p:cNvPr>
            <p:cNvSpPr/>
            <p:nvPr/>
          </p:nvSpPr>
          <p:spPr>
            <a:xfrm>
              <a:off x="3715198" y="5350626"/>
              <a:ext cx="1224000" cy="468000"/>
            </a:xfrm>
            <a:prstGeom prst="roundRect">
              <a:avLst>
                <a:gd name="adj" fmla="val 526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ja-JP" altLang="en-US" sz="1200" b="1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これまでどおり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A832F83-ADCD-5C4E-0D1A-457093AEBE21}"/>
              </a:ext>
            </a:extLst>
          </p:cNvPr>
          <p:cNvGrpSpPr/>
          <p:nvPr/>
        </p:nvGrpSpPr>
        <p:grpSpPr>
          <a:xfrm>
            <a:off x="4893998" y="6605070"/>
            <a:ext cx="900354" cy="648000"/>
            <a:chOff x="4926058" y="5980656"/>
            <a:chExt cx="900354" cy="64800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F5F75DF-9739-355F-2998-E5FBC3E9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58" y="5985204"/>
              <a:ext cx="469720" cy="643452"/>
            </a:xfrm>
            <a:prstGeom prst="rect">
              <a:avLst/>
            </a:prstGeom>
          </p:spPr>
        </p:pic>
        <p:pic>
          <p:nvPicPr>
            <p:cNvPr id="21" name="図 2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7A23E65-EF04-0315-9CB3-BF28259C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692" y="5980656"/>
              <a:ext cx="495720" cy="648000"/>
            </a:xfrm>
            <a:prstGeom prst="rect">
              <a:avLst/>
            </a:prstGeom>
          </p:spPr>
        </p:pic>
      </p:grp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F7C71497-852E-A1CF-F8EE-E5A26724DABB}"/>
              </a:ext>
            </a:extLst>
          </p:cNvPr>
          <p:cNvSpPr/>
          <p:nvPr/>
        </p:nvSpPr>
        <p:spPr>
          <a:xfrm>
            <a:off x="175744" y="716533"/>
            <a:ext cx="10375948" cy="3276000"/>
          </a:xfrm>
          <a:prstGeom prst="roundRect">
            <a:avLst>
              <a:gd name="adj" fmla="val 1178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2800">
                <a:ln w="0">
                  <a:noFill/>
                </a:ln>
                <a:solidFill>
                  <a:schemeClr val="accent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あるかもしれないこと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DF152B7-B4FB-742F-0DE1-AC7AD0E84C93}"/>
              </a:ext>
            </a:extLst>
          </p:cNvPr>
          <p:cNvGrpSpPr/>
          <p:nvPr/>
        </p:nvGrpSpPr>
        <p:grpSpPr>
          <a:xfrm>
            <a:off x="3991216" y="1554900"/>
            <a:ext cx="2346393" cy="878939"/>
            <a:chOff x="128800" y="5003596"/>
            <a:chExt cx="2538934" cy="928658"/>
          </a:xfrm>
        </p:grpSpPr>
        <p:pic>
          <p:nvPicPr>
            <p:cNvPr id="58" name="図 57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CEAF7E7A-0B87-1323-0E46-D18B471B4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919" y="5003596"/>
              <a:ext cx="865974" cy="928658"/>
            </a:xfrm>
            <a:prstGeom prst="rect">
              <a:avLst/>
            </a:prstGeom>
          </p:spPr>
        </p:pic>
        <p:pic>
          <p:nvPicPr>
            <p:cNvPr id="61" name="図 60" descr="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E981F98C-AC2E-4596-374A-C60E2AD40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33" y="5003596"/>
              <a:ext cx="847401" cy="928658"/>
            </a:xfrm>
            <a:prstGeom prst="rect">
              <a:avLst/>
            </a:prstGeom>
          </p:spPr>
        </p:pic>
        <p:pic>
          <p:nvPicPr>
            <p:cNvPr id="64" name="図 63" descr="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29B766A7-C368-4023-7D4F-81C90C27D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00" y="5003596"/>
              <a:ext cx="869006" cy="866834"/>
            </a:xfrm>
            <a:prstGeom prst="rect">
              <a:avLst/>
            </a:prstGeom>
          </p:spPr>
        </p:pic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A4DFE33-D89D-89B4-D199-FD37467FE99C}"/>
              </a:ext>
            </a:extLst>
          </p:cNvPr>
          <p:cNvSpPr txBox="1"/>
          <p:nvPr/>
        </p:nvSpPr>
        <p:spPr>
          <a:xfrm>
            <a:off x="4580759" y="2339980"/>
            <a:ext cx="1167306" cy="32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かぜを　ひく</a:t>
            </a:r>
          </a:p>
        </p:txBody>
      </p:sp>
      <p:pic>
        <p:nvPicPr>
          <p:cNvPr id="54" name="図 5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3EDE641-6454-C301-FFDE-5552F2C20E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89" y="2566535"/>
            <a:ext cx="926645" cy="1009967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E425061-35EB-B4E2-AD35-7C8F5CF158D8}"/>
              </a:ext>
            </a:extLst>
          </p:cNvPr>
          <p:cNvSpPr txBox="1"/>
          <p:nvPr/>
        </p:nvSpPr>
        <p:spPr>
          <a:xfrm>
            <a:off x="4069466" y="2883289"/>
            <a:ext cx="1042272" cy="608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あたまが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いたくなる</a:t>
            </a:r>
          </a:p>
        </p:txBody>
      </p:sp>
      <p:pic>
        <p:nvPicPr>
          <p:cNvPr id="52" name="図 5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D365069-96A7-9A1B-8457-72398B3F9B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36" y="2640594"/>
            <a:ext cx="821444" cy="88804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3EAE5F-6964-1A42-6894-05097610B1FD}"/>
              </a:ext>
            </a:extLst>
          </p:cNvPr>
          <p:cNvSpPr txBox="1"/>
          <p:nvPr/>
        </p:nvSpPr>
        <p:spPr>
          <a:xfrm>
            <a:off x="5785987" y="2913456"/>
            <a:ext cx="1034408" cy="60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きもち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わるくなる</a:t>
            </a: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43766D4-74B3-E29E-C4F8-DDCD035708EF}"/>
              </a:ext>
            </a:extLst>
          </p:cNvPr>
          <p:cNvSpPr/>
          <p:nvPr/>
        </p:nvSpPr>
        <p:spPr>
          <a:xfrm>
            <a:off x="7530476" y="1612105"/>
            <a:ext cx="2792409" cy="820425"/>
          </a:xfrm>
          <a:prstGeom prst="roundRect">
            <a:avLst>
              <a:gd name="adj" fmla="val 1212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kumimoji="1" lang="ja-JP" altLang="en-US" sz="1400">
                <a:ln w="0">
                  <a:noFill/>
                </a:ln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ぐあいが　わるいときは　</a:t>
            </a:r>
            <a:endParaRPr kumimoji="1" lang="en-US" altLang="ja-JP" sz="1400">
              <a:ln w="0">
                <a:noFill/>
              </a:ln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>
                <a:ln w="0">
                  <a:noFill/>
                </a:ln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びょういんの　せんせいたちが　</a:t>
            </a:r>
            <a:endParaRPr kumimoji="1" lang="en-US" altLang="ja-JP" sz="1400">
              <a:ln w="0">
                <a:noFill/>
              </a:ln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>
                <a:ln w="0">
                  <a:noFill/>
                </a:ln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みてくれます</a:t>
            </a:r>
            <a:endParaRPr kumimoji="1" lang="en-US" altLang="ja-JP" sz="1400">
              <a:ln w="0">
                <a:noFill/>
              </a:ln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5A49F53A-E0F8-5E4C-D9F0-3C0C72A8D31D}"/>
              </a:ext>
            </a:extLst>
          </p:cNvPr>
          <p:cNvSpPr/>
          <p:nvPr/>
        </p:nvSpPr>
        <p:spPr>
          <a:xfrm>
            <a:off x="9238426" y="3560454"/>
            <a:ext cx="61496" cy="23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0" name="図 99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CF02D6A7-E227-F719-03F6-894C50B9E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01" y="2650440"/>
            <a:ext cx="860123" cy="924862"/>
          </a:xfrm>
          <a:prstGeom prst="rect">
            <a:avLst/>
          </a:prstGeom>
        </p:spPr>
      </p:pic>
      <p:pic>
        <p:nvPicPr>
          <p:cNvPr id="102" name="図 101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55328B2-BCDD-7E13-345C-6F57231F3A8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7" y="2635390"/>
            <a:ext cx="1032276" cy="836144"/>
          </a:xfrm>
          <a:prstGeom prst="rect">
            <a:avLst/>
          </a:prstGeom>
        </p:spPr>
      </p:pic>
      <p:sp>
        <p:nvSpPr>
          <p:cNvPr id="140" name="矢印: 右 139">
            <a:extLst>
              <a:ext uri="{FF2B5EF4-FFF2-40B4-BE49-F238E27FC236}">
                <a16:creationId xmlns:a16="http://schemas.microsoft.com/office/drawing/2014/main" id="{D751F732-ADDB-233B-AD98-290B62E64BB0}"/>
              </a:ext>
            </a:extLst>
          </p:cNvPr>
          <p:cNvSpPr/>
          <p:nvPr/>
        </p:nvSpPr>
        <p:spPr>
          <a:xfrm>
            <a:off x="6969676" y="2547036"/>
            <a:ext cx="468000" cy="40700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816E2-BA83-D672-5C3B-3DEFA979E788}"/>
              </a:ext>
            </a:extLst>
          </p:cNvPr>
          <p:cNvSpPr txBox="1"/>
          <p:nvPr/>
        </p:nvSpPr>
        <p:spPr>
          <a:xfrm>
            <a:off x="1149872" y="3002190"/>
            <a:ext cx="1364477" cy="32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かゆみが　へる</a:t>
            </a:r>
          </a:p>
        </p:txBody>
      </p:sp>
      <p:pic>
        <p:nvPicPr>
          <p:cNvPr id="37" name="図 36" descr="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86C192DA-5DF7-6E6A-31E7-FA4B37D2BEC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0" y="2035594"/>
            <a:ext cx="978634" cy="978634"/>
          </a:xfrm>
          <a:prstGeom prst="rect">
            <a:avLst/>
          </a:prstGeom>
        </p:spPr>
      </p:pic>
      <p:pic>
        <p:nvPicPr>
          <p:cNvPr id="44" name="図 43" descr="人の顔の絵&#10;&#10;低い精度で自動的に生成された説明">
            <a:extLst>
              <a:ext uri="{FF2B5EF4-FFF2-40B4-BE49-F238E27FC236}">
                <a16:creationId xmlns:a16="http://schemas.microsoft.com/office/drawing/2014/main" id="{B7FA13DC-A36B-1E6D-4029-85F07BEB93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23" y="2030426"/>
            <a:ext cx="705650" cy="9600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E10AD85-6759-9CA6-6504-9FE38C3CD0EA}"/>
              </a:ext>
            </a:extLst>
          </p:cNvPr>
          <p:cNvSpPr txBox="1"/>
          <p:nvPr/>
        </p:nvSpPr>
        <p:spPr>
          <a:xfrm>
            <a:off x="1649286" y="218092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→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571BCC-F4BC-6BB1-B642-9A1FDABA9B00}"/>
              </a:ext>
            </a:extLst>
          </p:cNvPr>
          <p:cNvSpPr txBox="1"/>
          <p:nvPr/>
        </p:nvSpPr>
        <p:spPr>
          <a:xfrm>
            <a:off x="391815" y="33153"/>
            <a:ext cx="465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highlight>
                  <a:srgbClr val="FFFF00"/>
                </a:highlight>
              </a:rPr>
              <a:t>治験実施医療機関名：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治験実施計画書番号：</a:t>
            </a:r>
            <a:endParaRPr kumimoji="1" lang="en-US" altLang="ja-JP" sz="1000">
              <a:highlight>
                <a:srgbClr val="FFFF00"/>
              </a:highlight>
            </a:endParaRPr>
          </a:p>
          <a:p>
            <a:r>
              <a:rPr kumimoji="1" lang="ja-JP" altLang="en-US" sz="1000"/>
              <a:t>アセント文書</a:t>
            </a:r>
            <a:r>
              <a:rPr kumimoji="1" lang="en-US" altLang="ja-JP" sz="1000"/>
              <a:t>A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C40BBB-DF79-B0F5-67B4-9B1ACF345F3A}"/>
              </a:ext>
            </a:extLst>
          </p:cNvPr>
          <p:cNvSpPr txBox="1"/>
          <p:nvPr/>
        </p:nvSpPr>
        <p:spPr>
          <a:xfrm>
            <a:off x="5054400" y="33153"/>
            <a:ext cx="2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highlight>
                  <a:srgbClr val="FFFF00"/>
                </a:highlight>
              </a:rPr>
              <a:t>版番号：</a:t>
            </a:r>
          </a:p>
          <a:p>
            <a:r>
              <a:rPr kumimoji="1" lang="ja-JP" altLang="en-US" sz="1000" dirty="0">
                <a:highlight>
                  <a:srgbClr val="FFFF00"/>
                </a:highlight>
              </a:rPr>
              <a:t>作成日：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CBBF43-CF19-0D7F-04CC-972D40A4B30D}"/>
              </a:ext>
            </a:extLst>
          </p:cNvPr>
          <p:cNvSpPr txBox="1"/>
          <p:nvPr/>
        </p:nvSpPr>
        <p:spPr>
          <a:xfrm>
            <a:off x="8213562" y="23166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i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主に治験共通のこと</a:t>
            </a:r>
            <a:endParaRPr kumimoji="1" lang="en-US" altLang="ja-JP" i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9752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6A17-AF85-1571-7F67-F8A769698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1">
            <a:extLst>
              <a:ext uri="{FF2B5EF4-FFF2-40B4-BE49-F238E27FC236}">
                <a16:creationId xmlns:a16="http://schemas.microsoft.com/office/drawing/2014/main" id="{1A12A81A-F8AC-FF6E-10FC-CDA1BF305323}"/>
              </a:ext>
            </a:extLst>
          </p:cNvPr>
          <p:cNvSpPr txBox="1">
            <a:spLocks/>
          </p:cNvSpPr>
          <p:nvPr/>
        </p:nvSpPr>
        <p:spPr>
          <a:xfrm>
            <a:off x="735062" y="1626361"/>
            <a:ext cx="9221689" cy="55308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はなしをきいて　「</a:t>
            </a:r>
            <a:r>
              <a:rPr lang="ja-JP" altLang="en-US" sz="1800">
                <a:solidFill>
                  <a:schemeClr val="bg1">
                    <a:lumMod val="50000"/>
                  </a:schemeClr>
                </a:solidFill>
              </a:rPr>
              <a:t>｛治験薬名｝</a:t>
            </a:r>
            <a:r>
              <a:rPr lang="ja-JP" altLang="en-US" sz="1800"/>
              <a:t>」のちけんについて　わかりました。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ちけんに　　さんかします。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なまえ　　　　　　　　　　　　　　　　　　　　　　　　　　 きめた　ひ　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　　　　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</a:t>
            </a:r>
            <a:endParaRPr lang="en-US" altLang="ja-JP" sz="1800" u="sng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はなしをした　びょういんの　せんせい　　　　　　はなしをしたひ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なまえ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　</a:t>
            </a:r>
            <a:endParaRPr lang="en-US" altLang="ja-JP" sz="1800" u="sng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はなしをした　ちけんコーディネーター　　　　　　はなしをしたひ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なまえ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　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E10EA48-2BE4-627D-242B-EF201594133F}"/>
              </a:ext>
            </a:extLst>
          </p:cNvPr>
          <p:cNvSpPr txBox="1">
            <a:spLocks/>
          </p:cNvSpPr>
          <p:nvPr/>
        </p:nvSpPr>
        <p:spPr>
          <a:xfrm>
            <a:off x="735062" y="612000"/>
            <a:ext cx="9221689" cy="735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/>
            <a:r>
              <a:rPr lang="ja-JP" altLang="en-US" sz="4000" b="1">
                <a:solidFill>
                  <a:schemeClr val="accent2"/>
                </a:solidFill>
              </a:rPr>
              <a:t>いしかくにんしょ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111BB27-5113-16A4-8667-599B6BCD967A}"/>
              </a:ext>
            </a:extLst>
          </p:cNvPr>
          <p:cNvGrpSpPr/>
          <p:nvPr/>
        </p:nvGrpSpPr>
        <p:grpSpPr>
          <a:xfrm>
            <a:off x="390284" y="740384"/>
            <a:ext cx="9804914" cy="456038"/>
            <a:chOff x="320664" y="772283"/>
            <a:chExt cx="9804914" cy="45603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32A7B0F-2179-245E-767C-CDCB90795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1" r="20785" b="-1321"/>
            <a:stretch/>
          </p:blipFill>
          <p:spPr>
            <a:xfrm>
              <a:off x="1776604" y="797635"/>
              <a:ext cx="1558742" cy="40533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FC79AE3-D5CA-9994-5C2F-13B501B84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24" t="-7659" r="-315" b="-6337"/>
            <a:stretch/>
          </p:blipFill>
          <p:spPr>
            <a:xfrm flipH="1" flipV="1">
              <a:off x="320664" y="772283"/>
              <a:ext cx="1473959" cy="456038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175ED3A-F0E1-83E0-9319-61A418E28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3" t="-4710" r="74632" b="-9288"/>
            <a:stretch/>
          </p:blipFill>
          <p:spPr>
            <a:xfrm flipH="1" flipV="1">
              <a:off x="8651619" y="772283"/>
              <a:ext cx="1473959" cy="45603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6A76BCE-5E42-7EAD-5510-846F16955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2" t="-661" r="47678" b="-661"/>
            <a:stretch/>
          </p:blipFill>
          <p:spPr>
            <a:xfrm>
              <a:off x="7207325" y="797635"/>
              <a:ext cx="1473960" cy="405334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12D59B-DBD5-D2EC-E538-BD234A8006F6}"/>
              </a:ext>
            </a:extLst>
          </p:cNvPr>
          <p:cNvSpPr txBox="1"/>
          <p:nvPr/>
        </p:nvSpPr>
        <p:spPr>
          <a:xfrm>
            <a:off x="391815" y="33153"/>
            <a:ext cx="4652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highlight>
                  <a:srgbClr val="FFFF00"/>
                </a:highlight>
              </a:rPr>
              <a:t>治験実施医療機関名：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治験実施計画書番号：</a:t>
            </a:r>
            <a:endParaRPr kumimoji="1" lang="en-US" altLang="ja-JP" sz="1000">
              <a:highlight>
                <a:srgbClr val="FFFF00"/>
              </a:highlight>
            </a:endParaRPr>
          </a:p>
          <a:p>
            <a:r>
              <a:rPr kumimoji="1" lang="ja-JP" altLang="en-US" sz="1000"/>
              <a:t>アセント文書</a:t>
            </a:r>
            <a:r>
              <a:rPr kumimoji="1" lang="en-US" altLang="ja-JP" sz="1000"/>
              <a:t>A</a:t>
            </a:r>
            <a:endParaRPr kumimoji="1" lang="ja-JP" altLang="en-US" sz="1000"/>
          </a:p>
          <a:p>
            <a:r>
              <a:rPr kumimoji="1" lang="ja-JP" altLang="en-US" sz="1000">
                <a:highlight>
                  <a:srgbClr val="FFFF00"/>
                </a:highlight>
              </a:rPr>
              <a:t>版番号：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作成日：</a:t>
            </a:r>
          </a:p>
        </p:txBody>
      </p:sp>
      <p:sp>
        <p:nvSpPr>
          <p:cNvPr id="5" name="AutoShape 289">
            <a:extLst>
              <a:ext uri="{FF2B5EF4-FFF2-40B4-BE49-F238E27FC236}">
                <a16:creationId xmlns:a16="http://schemas.microsoft.com/office/drawing/2014/main" id="{3F639985-B9A6-8D4E-2410-41CE958A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00" y="1224790"/>
            <a:ext cx="1620000" cy="3238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72000" tIns="0" rIns="72000" bIns="0" anchor="ctr" anchorCtr="0" upright="1">
            <a:noAutofit/>
          </a:bodyPr>
          <a:lstStyle/>
          <a:p>
            <a:pPr algn="ctr"/>
            <a:r>
              <a:rPr lang="ja-JP" altLang="en-US" sz="10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びょういんほかんよう</a:t>
            </a:r>
            <a:endParaRPr lang="ja-JP" sz="1050" kern="1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0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AD98A-8C12-742E-8F78-68B514D88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1">
            <a:extLst>
              <a:ext uri="{FF2B5EF4-FFF2-40B4-BE49-F238E27FC236}">
                <a16:creationId xmlns:a16="http://schemas.microsoft.com/office/drawing/2014/main" id="{1628791A-F476-99BE-47C5-EBD31A6F3BBF}"/>
              </a:ext>
            </a:extLst>
          </p:cNvPr>
          <p:cNvSpPr txBox="1">
            <a:spLocks/>
          </p:cNvSpPr>
          <p:nvPr/>
        </p:nvSpPr>
        <p:spPr>
          <a:xfrm>
            <a:off x="735062" y="1626361"/>
            <a:ext cx="9221689" cy="55308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はなしをきいて　「</a:t>
            </a:r>
            <a:r>
              <a:rPr lang="ja-JP" altLang="en-US" sz="1800">
                <a:solidFill>
                  <a:schemeClr val="bg1">
                    <a:lumMod val="50000"/>
                  </a:schemeClr>
                </a:solidFill>
              </a:rPr>
              <a:t>｛治験薬名｝</a:t>
            </a:r>
            <a:r>
              <a:rPr lang="ja-JP" altLang="en-US" sz="1800"/>
              <a:t>」のちけんについて　わかりました。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ちけんに　　さんかします。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なまえ　　　　　　　　　　　　　　　　　　　　　　　　　　 きめた　ひ　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　　　　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</a:t>
            </a:r>
            <a:endParaRPr lang="en-US" altLang="ja-JP" sz="1800" u="sng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はなしをした　びょういんの　せんせい　　　　　　はなしをしたひ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なまえ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　</a:t>
            </a:r>
            <a:endParaRPr lang="en-US" altLang="ja-JP" sz="1800" u="sng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はなしをした　ちけんコーディネーター　　　　　　はなしをしたひ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なまえ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　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840A32A-C235-BF5F-C5B7-5D466A594D02}"/>
              </a:ext>
            </a:extLst>
          </p:cNvPr>
          <p:cNvSpPr txBox="1">
            <a:spLocks/>
          </p:cNvSpPr>
          <p:nvPr/>
        </p:nvSpPr>
        <p:spPr>
          <a:xfrm>
            <a:off x="735062" y="612000"/>
            <a:ext cx="9221689" cy="735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/>
            <a:r>
              <a:rPr lang="ja-JP" altLang="en-US" sz="4000" b="1">
                <a:solidFill>
                  <a:schemeClr val="accent2"/>
                </a:solidFill>
              </a:rPr>
              <a:t>いしかくにんしょ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FA0F36C-2C7B-98A7-9124-2253F7A37634}"/>
              </a:ext>
            </a:extLst>
          </p:cNvPr>
          <p:cNvGrpSpPr/>
          <p:nvPr/>
        </p:nvGrpSpPr>
        <p:grpSpPr>
          <a:xfrm>
            <a:off x="390284" y="740384"/>
            <a:ext cx="9804914" cy="456038"/>
            <a:chOff x="320664" y="772283"/>
            <a:chExt cx="9804914" cy="45603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87E59F5-9BC2-826F-3888-768F68FEC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1" r="20785" b="-1321"/>
            <a:stretch/>
          </p:blipFill>
          <p:spPr>
            <a:xfrm>
              <a:off x="1776604" y="797635"/>
              <a:ext cx="1558742" cy="40533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4D2C21F-3402-8DC6-8522-E79F74640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24" t="-7659" r="-315" b="-6337"/>
            <a:stretch/>
          </p:blipFill>
          <p:spPr>
            <a:xfrm flipH="1" flipV="1">
              <a:off x="320664" y="772283"/>
              <a:ext cx="1473959" cy="456038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8F8FAB1F-291E-6D4A-7004-5BD4C7100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3" t="-4710" r="74632" b="-9288"/>
            <a:stretch/>
          </p:blipFill>
          <p:spPr>
            <a:xfrm flipH="1" flipV="1">
              <a:off x="8651619" y="772283"/>
              <a:ext cx="1473959" cy="45603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6D5F0A4-2388-34EE-B744-B82AC543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2" t="-661" r="47678" b="-661"/>
            <a:stretch/>
          </p:blipFill>
          <p:spPr>
            <a:xfrm>
              <a:off x="7207325" y="797635"/>
              <a:ext cx="1473960" cy="405334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58BAAD-8363-FF39-60B3-714C11BF26DE}"/>
              </a:ext>
            </a:extLst>
          </p:cNvPr>
          <p:cNvSpPr txBox="1"/>
          <p:nvPr/>
        </p:nvSpPr>
        <p:spPr>
          <a:xfrm>
            <a:off x="391815" y="33153"/>
            <a:ext cx="4652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highlight>
                  <a:srgbClr val="FFFF00"/>
                </a:highlight>
              </a:rPr>
              <a:t>治験実施医療機関名：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治験実施計画書番号：</a:t>
            </a:r>
            <a:endParaRPr kumimoji="1" lang="en-US" altLang="ja-JP" sz="1000">
              <a:highlight>
                <a:srgbClr val="FFFF00"/>
              </a:highlight>
            </a:endParaRPr>
          </a:p>
          <a:p>
            <a:r>
              <a:rPr kumimoji="1" lang="ja-JP" altLang="en-US" sz="1000"/>
              <a:t>アセント文書</a:t>
            </a:r>
            <a:r>
              <a:rPr kumimoji="1" lang="en-US" altLang="ja-JP" sz="1000"/>
              <a:t>A</a:t>
            </a:r>
            <a:endParaRPr kumimoji="1" lang="ja-JP" altLang="en-US" sz="1000"/>
          </a:p>
          <a:p>
            <a:r>
              <a:rPr kumimoji="1" lang="ja-JP" altLang="en-US" sz="1000">
                <a:highlight>
                  <a:srgbClr val="FFFF00"/>
                </a:highlight>
              </a:rPr>
              <a:t>版番号：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作成日：</a:t>
            </a:r>
          </a:p>
        </p:txBody>
      </p:sp>
      <p:sp>
        <p:nvSpPr>
          <p:cNvPr id="5" name="AutoShape 289">
            <a:extLst>
              <a:ext uri="{FF2B5EF4-FFF2-40B4-BE49-F238E27FC236}">
                <a16:creationId xmlns:a16="http://schemas.microsoft.com/office/drawing/2014/main" id="{1CD73FF0-1606-F032-0F35-9F84CE83C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00" y="1224790"/>
            <a:ext cx="1620000" cy="3238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72000" tIns="0" rIns="72000" bIns="0" anchor="ctr" anchorCtr="0" upright="1">
            <a:noAutofit/>
          </a:bodyPr>
          <a:lstStyle/>
          <a:p>
            <a:pPr algn="ctr"/>
            <a:r>
              <a:rPr lang="ja-JP" altLang="en-US" sz="10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ちけんほかんよう</a:t>
            </a:r>
            <a:endParaRPr lang="ja-JP" sz="1050" kern="1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7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E415-1611-A4E8-02D0-D78D48302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1">
            <a:extLst>
              <a:ext uri="{FF2B5EF4-FFF2-40B4-BE49-F238E27FC236}">
                <a16:creationId xmlns:a16="http://schemas.microsoft.com/office/drawing/2014/main" id="{36915117-493F-0C7A-9B01-1341590B614B}"/>
              </a:ext>
            </a:extLst>
          </p:cNvPr>
          <p:cNvSpPr txBox="1">
            <a:spLocks/>
          </p:cNvSpPr>
          <p:nvPr/>
        </p:nvSpPr>
        <p:spPr>
          <a:xfrm>
            <a:off x="735062" y="1626361"/>
            <a:ext cx="9221689" cy="55308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はなしをきいて　「</a:t>
            </a:r>
            <a:r>
              <a:rPr lang="ja-JP" altLang="en-US" sz="1800">
                <a:solidFill>
                  <a:schemeClr val="bg1">
                    <a:lumMod val="50000"/>
                  </a:schemeClr>
                </a:solidFill>
              </a:rPr>
              <a:t>｛治験薬名｝</a:t>
            </a:r>
            <a:r>
              <a:rPr lang="ja-JP" altLang="en-US" sz="1800"/>
              <a:t>」のちけんについて　わかりました。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ちけんに　　さんかします。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なまえ　　　　　　　　　　　　　　　　　　　　　　　　　　 きめた　ひ　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　　　　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</a:t>
            </a:r>
            <a:endParaRPr lang="en-US" altLang="ja-JP" sz="1800" u="sng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はなしをした　びょういんの　せんせい　　　　　　はなしをしたひ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なまえ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　</a:t>
            </a:r>
            <a:endParaRPr lang="en-US" altLang="ja-JP" sz="1800" u="sng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/>
              <a:t>はなしをした　ちけんコーディネーター　　　　　　はなしをしたひ</a:t>
            </a:r>
            <a:endParaRPr lang="en-US" altLang="ja-JP" sz="180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u="sng"/>
              <a:t>なまえ　　　　　　　　　　　　　　　　　　　　　　　</a:t>
            </a:r>
            <a:r>
              <a:rPr lang="ja-JP" altLang="en-US" sz="1800"/>
              <a:t>　　　　</a:t>
            </a:r>
            <a:r>
              <a:rPr lang="ja-JP" altLang="en-US" sz="1800" u="sng"/>
              <a:t>　　　　　　　　　ねん　　　　がつ　　　　にち　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7F66123-8DF0-477B-D4B2-5CC98EB638A3}"/>
              </a:ext>
            </a:extLst>
          </p:cNvPr>
          <p:cNvSpPr txBox="1">
            <a:spLocks/>
          </p:cNvSpPr>
          <p:nvPr/>
        </p:nvSpPr>
        <p:spPr>
          <a:xfrm>
            <a:off x="735062" y="612000"/>
            <a:ext cx="9221689" cy="735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/>
            <a:r>
              <a:rPr lang="ja-JP" altLang="en-US" sz="4000" b="1">
                <a:solidFill>
                  <a:schemeClr val="accent2"/>
                </a:solidFill>
              </a:rPr>
              <a:t>いしかくにんしょ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20B0C08-93D0-B997-D081-E0C5E5F87661}"/>
              </a:ext>
            </a:extLst>
          </p:cNvPr>
          <p:cNvGrpSpPr/>
          <p:nvPr/>
        </p:nvGrpSpPr>
        <p:grpSpPr>
          <a:xfrm>
            <a:off x="390284" y="740384"/>
            <a:ext cx="9804914" cy="456038"/>
            <a:chOff x="320664" y="772283"/>
            <a:chExt cx="9804914" cy="45603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F96CEF8-EFAB-83AF-1477-39F3F311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1" r="20785" b="-1321"/>
            <a:stretch/>
          </p:blipFill>
          <p:spPr>
            <a:xfrm>
              <a:off x="1776604" y="797635"/>
              <a:ext cx="1558742" cy="40533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C11A58B-15A4-572C-99D2-EB1375199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24" t="-7659" r="-315" b="-6337"/>
            <a:stretch/>
          </p:blipFill>
          <p:spPr>
            <a:xfrm flipH="1" flipV="1">
              <a:off x="320664" y="772283"/>
              <a:ext cx="1473959" cy="456038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899E149-23AA-551E-AE33-534C22FC4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3" t="-4710" r="74632" b="-9288"/>
            <a:stretch/>
          </p:blipFill>
          <p:spPr>
            <a:xfrm flipH="1" flipV="1">
              <a:off x="8651619" y="772283"/>
              <a:ext cx="1473959" cy="45603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B05D781-0558-EAC5-2709-0299B2F61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2" t="-661" r="47678" b="-661"/>
            <a:stretch/>
          </p:blipFill>
          <p:spPr>
            <a:xfrm>
              <a:off x="7207325" y="797635"/>
              <a:ext cx="1473960" cy="405334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389C9-DAF7-99A7-70FF-14EA46619066}"/>
              </a:ext>
            </a:extLst>
          </p:cNvPr>
          <p:cNvSpPr txBox="1"/>
          <p:nvPr/>
        </p:nvSpPr>
        <p:spPr>
          <a:xfrm>
            <a:off x="391815" y="33153"/>
            <a:ext cx="4652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highlight>
                  <a:srgbClr val="FFFF00"/>
                </a:highlight>
              </a:rPr>
              <a:t>治験実施医療機関名：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治験実施計画書番号：</a:t>
            </a:r>
            <a:endParaRPr kumimoji="1" lang="en-US" altLang="ja-JP" sz="1000">
              <a:highlight>
                <a:srgbClr val="FFFF00"/>
              </a:highlight>
            </a:endParaRPr>
          </a:p>
          <a:p>
            <a:r>
              <a:rPr kumimoji="1" lang="ja-JP" altLang="en-US" sz="1000"/>
              <a:t>アセント文書</a:t>
            </a:r>
            <a:r>
              <a:rPr kumimoji="1" lang="en-US" altLang="ja-JP" sz="1000"/>
              <a:t>A</a:t>
            </a:r>
            <a:endParaRPr kumimoji="1" lang="ja-JP" altLang="en-US" sz="1000"/>
          </a:p>
          <a:p>
            <a:r>
              <a:rPr kumimoji="1" lang="ja-JP" altLang="en-US" sz="1000">
                <a:highlight>
                  <a:srgbClr val="FFFF00"/>
                </a:highlight>
              </a:rPr>
              <a:t>版番号：</a:t>
            </a:r>
          </a:p>
          <a:p>
            <a:r>
              <a:rPr kumimoji="1" lang="ja-JP" altLang="en-US" sz="1000">
                <a:highlight>
                  <a:srgbClr val="FFFF00"/>
                </a:highlight>
              </a:rPr>
              <a:t>作成日：</a:t>
            </a:r>
          </a:p>
        </p:txBody>
      </p:sp>
      <p:sp>
        <p:nvSpPr>
          <p:cNvPr id="5" name="AutoShape 289">
            <a:extLst>
              <a:ext uri="{FF2B5EF4-FFF2-40B4-BE49-F238E27FC236}">
                <a16:creationId xmlns:a16="http://schemas.microsoft.com/office/drawing/2014/main" id="{EF82A62C-4635-7ACA-9CF6-264AE2879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373" y="1224790"/>
            <a:ext cx="1620000" cy="3238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72000" tIns="0" rIns="72000" bIns="0" anchor="ctr" anchorCtr="0" upright="1">
            <a:noAutofit/>
          </a:bodyPr>
          <a:lstStyle/>
          <a:p>
            <a:pPr algn="ctr"/>
            <a:r>
              <a:rPr lang="ja-JP" altLang="en-US" sz="1000" b="1" kern="100">
                <a:latin typeface="BIZ UDゴシック" panose="020B0400000000000000" pitchFamily="49" charset="-128"/>
                <a:ea typeface="BIZ UDゴシック" panose="020B0400000000000000" pitchFamily="49" charset="-128"/>
                <a:cs typeface="メイリオ" panose="020B0604030504040204" pitchFamily="50" charset="-128"/>
              </a:rPr>
              <a:t>かんじゃさんほかんよう</a:t>
            </a:r>
            <a:endParaRPr lang="ja-JP" sz="1050" kern="10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9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87ff3a-6068-4485-b327-531db3d35025" xsi:nil="true"/>
    <lcf76f155ced4ddcb4097134ff3c332f xmlns="ce224740-c5b2-49fa-9dbb-ea375658f3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522BCF56AE0C548ADBAA04426E7AAF3" ma:contentTypeVersion="18" ma:contentTypeDescription="新しいドキュメントを作成します。" ma:contentTypeScope="" ma:versionID="5253d3ca4adbeb92d6019b1aa2130a60">
  <xsd:schema xmlns:xsd="http://www.w3.org/2001/XMLSchema" xmlns:xs="http://www.w3.org/2001/XMLSchema" xmlns:p="http://schemas.microsoft.com/office/2006/metadata/properties" xmlns:ns2="ce224740-c5b2-49fa-9dbb-ea375658f3f3" xmlns:ns3="e887ff3a-6068-4485-b327-531db3d35025" targetNamespace="http://schemas.microsoft.com/office/2006/metadata/properties" ma:root="true" ma:fieldsID="162bb3e666a3d340bcae4890a408e643" ns2:_="" ns3:_="">
    <xsd:import namespace="ce224740-c5b2-49fa-9dbb-ea375658f3f3"/>
    <xsd:import namespace="e887ff3a-6068-4485-b327-531db3d350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24740-c5b2-49fa-9dbb-ea375658f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c94b00c2-2a9e-45b7-8a29-04e062889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7ff3a-6068-4485-b327-531db3d350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ecedd-231a-4245-8460-a69f9d928a60}" ma:internalName="TaxCatchAll" ma:showField="CatchAllData" ma:web="e887ff3a-6068-4485-b327-531db3d350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B26745-66C3-44F4-82A3-63BDAFDE54A9}">
  <ds:schemaRefs>
    <ds:schemaRef ds:uri="ce224740-c5b2-49fa-9dbb-ea375658f3f3"/>
    <ds:schemaRef ds:uri="e887ff3a-6068-4485-b327-531db3d350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7C4D0D-9340-4579-8F43-9FE6001D5666}">
  <ds:schemaRefs>
    <ds:schemaRef ds:uri="ce224740-c5b2-49fa-9dbb-ea375658f3f3"/>
    <ds:schemaRef ds:uri="e887ff3a-6068-4485-b327-531db3d350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A4EF4B-0BAA-4D77-A0C6-94C3653B0E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582</Words>
  <Application>Microsoft Office PowerPoint</Application>
  <PresentationFormat>ユーザー設定</PresentationFormat>
  <Paragraphs>141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BIZ UDPゴシック</vt:lpstr>
      <vt:lpstr>BIZ UDゴシック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nagafuchi</dc:creator>
  <cp:lastModifiedBy>作成の手引き(nw)</cp:lastModifiedBy>
  <cp:revision>4</cp:revision>
  <cp:lastPrinted>2025-01-31T06:17:42Z</cp:lastPrinted>
  <dcterms:created xsi:type="dcterms:W3CDTF">2024-12-23T02:16:32Z</dcterms:created>
  <dcterms:modified xsi:type="dcterms:W3CDTF">2025-05-29T00:36:38Z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0x0101000522BCF56AE0C548ADBAA04426E7AAF3</vt:lpwstr>
  </property>
  <property fmtid="{D5CDD505-2E9C-101B-9397-08002B2CF9AE}" pid="3" name="MediaServiceImageTags">
    <vt:lpwstr/>
  </property>
</Properties>
</file>